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71" r:id="rId2"/>
    <p:sldId id="1275" r:id="rId3"/>
    <p:sldId id="1258" r:id="rId4"/>
    <p:sldId id="1274" r:id="rId5"/>
    <p:sldId id="1276" r:id="rId6"/>
    <p:sldId id="1278" r:id="rId7"/>
    <p:sldId id="1277" r:id="rId8"/>
    <p:sldId id="1279" r:id="rId9"/>
    <p:sldId id="1280" r:id="rId10"/>
    <p:sldId id="1281" r:id="rId11"/>
    <p:sldId id="1282" r:id="rId12"/>
    <p:sldId id="1284" r:id="rId13"/>
    <p:sldId id="1150" r:id="rId14"/>
    <p:sldId id="1285" r:id="rId15"/>
    <p:sldId id="1201" r:id="rId16"/>
    <p:sldId id="1286" r:id="rId17"/>
    <p:sldId id="1225" r:id="rId18"/>
    <p:sldId id="1270" r:id="rId19"/>
    <p:sldId id="1271" r:id="rId20"/>
    <p:sldId id="1272" r:id="rId21"/>
    <p:sldId id="1263" r:id="rId22"/>
    <p:sldId id="1193" r:id="rId23"/>
    <p:sldId id="1194" r:id="rId24"/>
    <p:sldId id="1195" r:id="rId25"/>
    <p:sldId id="1202" r:id="rId26"/>
    <p:sldId id="1254" r:id="rId27"/>
    <p:sldId id="1264" r:id="rId28"/>
    <p:sldId id="1265" r:id="rId29"/>
    <p:sldId id="1266" r:id="rId30"/>
    <p:sldId id="1267" r:id="rId31"/>
    <p:sldId id="1268" r:id="rId32"/>
    <p:sldId id="1269" r:id="rId33"/>
  </p:sldIdLst>
  <p:sldSz cx="9906000" cy="6858000" type="A4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Myriad Pro" charset="0"/>
        <a:ea typeface="ＭＳ Ｐゴシック" pitchFamily="2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B3442F"/>
    <a:srgbClr val="C7842B"/>
    <a:srgbClr val="6C9199"/>
    <a:srgbClr val="B0B58D"/>
    <a:srgbClr val="6B8F97"/>
    <a:srgbClr val="965487"/>
    <a:srgbClr val="41575C"/>
    <a:srgbClr val="44CD1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27F97BB-C833-4FB7-BDE5-3F7075034690}" styleName="Designformatvorlage 2 - Akz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Keine Formatvorlage, Tabellengitternetz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4" autoAdjust="0"/>
    <p:restoredTop sz="91034" autoAdjust="0"/>
  </p:normalViewPr>
  <p:slideViewPr>
    <p:cSldViewPr snapToObjects="1">
      <p:cViewPr>
        <p:scale>
          <a:sx n="100" d="100"/>
          <a:sy n="100" d="100"/>
        </p:scale>
        <p:origin x="-1932" y="-132"/>
      </p:cViewPr>
      <p:guideLst>
        <p:guide orient="horz" pos="1872"/>
        <p:guide pos="3172"/>
      </p:guideLst>
    </p:cSldViewPr>
  </p:slideViewPr>
  <p:outlineViewPr>
    <p:cViewPr>
      <p:scale>
        <a:sx n="50" d="100"/>
        <a:sy n="50" d="100"/>
      </p:scale>
      <p:origin x="0" y="2331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59" d="100"/>
          <a:sy n="59" d="100"/>
        </p:scale>
        <p:origin x="-2968" y="-120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7A97C5-712F-41F0-9378-711D48CAE674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4E5032E9-705A-4B81-9720-C65BA63AFA38}">
      <dgm:prSet phldrT="[Text]"/>
      <dgm:spPr>
        <a:solidFill>
          <a:srgbClr val="C7842B"/>
        </a:solidFill>
      </dgm:spPr>
      <dgm:t>
        <a:bodyPr/>
        <a:lstStyle/>
        <a:p>
          <a:r>
            <a:rPr lang="de-DE" dirty="0" err="1" smtClean="0"/>
            <a:t>Commu-nication</a:t>
          </a:r>
          <a:endParaRPr lang="de-DE" dirty="0"/>
        </a:p>
      </dgm:t>
    </dgm:pt>
    <dgm:pt modelId="{186DC59A-9FF1-4C11-9754-02BB856323C4}" type="parTrans" cxnId="{ACF81EA6-BB7A-465B-8D29-78C93F7148EB}">
      <dgm:prSet/>
      <dgm:spPr/>
      <dgm:t>
        <a:bodyPr/>
        <a:lstStyle/>
        <a:p>
          <a:endParaRPr lang="de-DE"/>
        </a:p>
      </dgm:t>
    </dgm:pt>
    <dgm:pt modelId="{1D6B9E86-DAA9-40A5-9283-59C6DB62B3BA}" type="sibTrans" cxnId="{ACF81EA6-BB7A-465B-8D29-78C93F7148EB}">
      <dgm:prSet/>
      <dgm:spPr/>
      <dgm:t>
        <a:bodyPr/>
        <a:lstStyle/>
        <a:p>
          <a:endParaRPr lang="de-DE"/>
        </a:p>
      </dgm:t>
    </dgm:pt>
    <dgm:pt modelId="{61FC49B6-634B-41F0-B1CD-9D25A7624585}">
      <dgm:prSet phldrT="[Text]"/>
      <dgm:spPr>
        <a:solidFill>
          <a:srgbClr val="B0B58D"/>
        </a:solidFill>
      </dgm:spPr>
      <dgm:t>
        <a:bodyPr/>
        <a:lstStyle/>
        <a:p>
          <a:r>
            <a:rPr lang="de-DE" dirty="0" err="1" smtClean="0"/>
            <a:t>Infor-mation</a:t>
          </a:r>
          <a:endParaRPr lang="de-DE" dirty="0"/>
        </a:p>
      </dgm:t>
    </dgm:pt>
    <dgm:pt modelId="{C44AE9FA-2178-4CCC-882C-870A9AF619F7}" type="parTrans" cxnId="{C1764E39-E1C3-4C8A-98DC-3A91E998917A}">
      <dgm:prSet/>
      <dgm:spPr/>
      <dgm:t>
        <a:bodyPr/>
        <a:lstStyle/>
        <a:p>
          <a:endParaRPr lang="de-DE"/>
        </a:p>
      </dgm:t>
    </dgm:pt>
    <dgm:pt modelId="{26B3644D-D843-495F-8972-E86C3ABCDF12}" type="sibTrans" cxnId="{C1764E39-E1C3-4C8A-98DC-3A91E998917A}">
      <dgm:prSet/>
      <dgm:spPr/>
      <dgm:t>
        <a:bodyPr/>
        <a:lstStyle/>
        <a:p>
          <a:endParaRPr lang="de-DE"/>
        </a:p>
      </dgm:t>
    </dgm:pt>
    <dgm:pt modelId="{A9E4CD5B-39C1-4338-8F93-116C8C9BD36F}">
      <dgm:prSet phldrT="[Text]"/>
      <dgm:spPr>
        <a:solidFill>
          <a:srgbClr val="B3442F"/>
        </a:solidFill>
      </dgm:spPr>
      <dgm:t>
        <a:bodyPr/>
        <a:lstStyle/>
        <a:p>
          <a:r>
            <a:rPr lang="de-DE" dirty="0" err="1" smtClean="0"/>
            <a:t>Electricity</a:t>
          </a:r>
          <a:endParaRPr lang="de-DE" dirty="0"/>
        </a:p>
      </dgm:t>
    </dgm:pt>
    <dgm:pt modelId="{ED69CE4E-CC92-42EE-9483-0A42C729B30D}" type="parTrans" cxnId="{B65C601E-E123-4243-BFAA-D814AA06EB6E}">
      <dgm:prSet/>
      <dgm:spPr/>
      <dgm:t>
        <a:bodyPr/>
        <a:lstStyle/>
        <a:p>
          <a:endParaRPr lang="de-DE"/>
        </a:p>
      </dgm:t>
    </dgm:pt>
    <dgm:pt modelId="{957CE598-3DCA-4319-9792-E2F62BC4303A}" type="sibTrans" cxnId="{B65C601E-E123-4243-BFAA-D814AA06EB6E}">
      <dgm:prSet/>
      <dgm:spPr/>
      <dgm:t>
        <a:bodyPr/>
        <a:lstStyle/>
        <a:p>
          <a:endParaRPr lang="de-DE"/>
        </a:p>
      </dgm:t>
    </dgm:pt>
    <dgm:pt modelId="{228F89C7-EAAE-4985-99E1-A524F691828E}">
      <dgm:prSet phldrT="[Text]"/>
      <dgm:spPr>
        <a:solidFill>
          <a:srgbClr val="6B8F97"/>
        </a:solidFill>
      </dgm:spPr>
      <dgm:t>
        <a:bodyPr/>
        <a:lstStyle/>
        <a:p>
          <a:r>
            <a:rPr lang="de-DE" dirty="0" smtClean="0"/>
            <a:t>Enter-</a:t>
          </a:r>
          <a:r>
            <a:rPr lang="de-DE" dirty="0" err="1" smtClean="0"/>
            <a:t>tainment</a:t>
          </a:r>
          <a:endParaRPr lang="de-DE" dirty="0"/>
        </a:p>
      </dgm:t>
    </dgm:pt>
    <dgm:pt modelId="{4D2900C4-D184-4733-803A-254C9A635353}" type="parTrans" cxnId="{24720AFB-BC11-4410-BB28-BEF5DEB3AEEB}">
      <dgm:prSet/>
      <dgm:spPr/>
      <dgm:t>
        <a:bodyPr/>
        <a:lstStyle/>
        <a:p>
          <a:endParaRPr lang="de-DE"/>
        </a:p>
      </dgm:t>
    </dgm:pt>
    <dgm:pt modelId="{4DE5B886-1508-43CF-9DD2-8EBA25A6B613}" type="sibTrans" cxnId="{24720AFB-BC11-4410-BB28-BEF5DEB3AEEB}">
      <dgm:prSet/>
      <dgm:spPr/>
      <dgm:t>
        <a:bodyPr/>
        <a:lstStyle/>
        <a:p>
          <a:endParaRPr lang="de-DE"/>
        </a:p>
      </dgm:t>
    </dgm:pt>
    <dgm:pt modelId="{8D98BDF8-12A8-4CC8-A633-C23C7C9086F8}" type="pres">
      <dgm:prSet presAssocID="{2B7A97C5-712F-41F0-9378-711D48CAE67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C67D8526-035E-41AE-BEDF-DB1C76E1BD3F}" type="pres">
      <dgm:prSet presAssocID="{2B7A97C5-712F-41F0-9378-711D48CAE674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9A11B3A-67A9-4791-9995-A101767BDE4C}" type="pres">
      <dgm:prSet presAssocID="{2B7A97C5-712F-41F0-9378-711D48CAE674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B6CB013-7288-4364-A3C0-AB2C524FC6B6}" type="pres">
      <dgm:prSet presAssocID="{2B7A97C5-712F-41F0-9378-711D48CAE674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23AB57F-6AE9-43EB-9B70-8293AFA4FCBE}" type="pres">
      <dgm:prSet presAssocID="{2B7A97C5-712F-41F0-9378-711D48CAE674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4720AFB-BC11-4410-BB28-BEF5DEB3AEEB}" srcId="{2B7A97C5-712F-41F0-9378-711D48CAE674}" destId="{228F89C7-EAAE-4985-99E1-A524F691828E}" srcOrd="3" destOrd="0" parTransId="{4D2900C4-D184-4733-803A-254C9A635353}" sibTransId="{4DE5B886-1508-43CF-9DD2-8EBA25A6B613}"/>
    <dgm:cxn modelId="{79CBFE95-3DD4-4FD0-A54B-F551734C7E21}" type="presOf" srcId="{228F89C7-EAAE-4985-99E1-A524F691828E}" destId="{223AB57F-6AE9-43EB-9B70-8293AFA4FCBE}" srcOrd="0" destOrd="0" presId="urn:microsoft.com/office/officeart/2005/8/layout/pyramid4"/>
    <dgm:cxn modelId="{ACF81EA6-BB7A-465B-8D29-78C93F7148EB}" srcId="{2B7A97C5-712F-41F0-9378-711D48CAE674}" destId="{4E5032E9-705A-4B81-9720-C65BA63AFA38}" srcOrd="0" destOrd="0" parTransId="{186DC59A-9FF1-4C11-9754-02BB856323C4}" sibTransId="{1D6B9E86-DAA9-40A5-9283-59C6DB62B3BA}"/>
    <dgm:cxn modelId="{294E1EDD-A730-4798-93C1-2DE71DDDC86E}" type="presOf" srcId="{A9E4CD5B-39C1-4338-8F93-116C8C9BD36F}" destId="{AB6CB013-7288-4364-A3C0-AB2C524FC6B6}" srcOrd="0" destOrd="0" presId="urn:microsoft.com/office/officeart/2005/8/layout/pyramid4"/>
    <dgm:cxn modelId="{C1764E39-E1C3-4C8A-98DC-3A91E998917A}" srcId="{2B7A97C5-712F-41F0-9378-711D48CAE674}" destId="{61FC49B6-634B-41F0-B1CD-9D25A7624585}" srcOrd="1" destOrd="0" parTransId="{C44AE9FA-2178-4CCC-882C-870A9AF619F7}" sibTransId="{26B3644D-D843-495F-8972-E86C3ABCDF12}"/>
    <dgm:cxn modelId="{BB56769F-FB5F-4FB2-B50C-2F02CA95A147}" type="presOf" srcId="{4E5032E9-705A-4B81-9720-C65BA63AFA38}" destId="{C67D8526-035E-41AE-BEDF-DB1C76E1BD3F}" srcOrd="0" destOrd="0" presId="urn:microsoft.com/office/officeart/2005/8/layout/pyramid4"/>
    <dgm:cxn modelId="{B65C601E-E123-4243-BFAA-D814AA06EB6E}" srcId="{2B7A97C5-712F-41F0-9378-711D48CAE674}" destId="{A9E4CD5B-39C1-4338-8F93-116C8C9BD36F}" srcOrd="2" destOrd="0" parTransId="{ED69CE4E-CC92-42EE-9483-0A42C729B30D}" sibTransId="{957CE598-3DCA-4319-9792-E2F62BC4303A}"/>
    <dgm:cxn modelId="{6BD6E8FD-CDFE-4019-9F3D-F8A24C0B82F9}" type="presOf" srcId="{2B7A97C5-712F-41F0-9378-711D48CAE674}" destId="{8D98BDF8-12A8-4CC8-A633-C23C7C9086F8}" srcOrd="0" destOrd="0" presId="urn:microsoft.com/office/officeart/2005/8/layout/pyramid4"/>
    <dgm:cxn modelId="{C193A728-2383-429D-87A5-5D00D747A670}" type="presOf" srcId="{61FC49B6-634B-41F0-B1CD-9D25A7624585}" destId="{49A11B3A-67A9-4791-9995-A101767BDE4C}" srcOrd="0" destOrd="0" presId="urn:microsoft.com/office/officeart/2005/8/layout/pyramid4"/>
    <dgm:cxn modelId="{1083657B-E99F-409E-B461-433874799D0C}" type="presParOf" srcId="{8D98BDF8-12A8-4CC8-A633-C23C7C9086F8}" destId="{C67D8526-035E-41AE-BEDF-DB1C76E1BD3F}" srcOrd="0" destOrd="0" presId="urn:microsoft.com/office/officeart/2005/8/layout/pyramid4"/>
    <dgm:cxn modelId="{E9460126-714D-4313-A61C-35DD4134A260}" type="presParOf" srcId="{8D98BDF8-12A8-4CC8-A633-C23C7C9086F8}" destId="{49A11B3A-67A9-4791-9995-A101767BDE4C}" srcOrd="1" destOrd="0" presId="urn:microsoft.com/office/officeart/2005/8/layout/pyramid4"/>
    <dgm:cxn modelId="{F7B7318E-25DF-4D29-A00D-EB2B5CFC1463}" type="presParOf" srcId="{8D98BDF8-12A8-4CC8-A633-C23C7C9086F8}" destId="{AB6CB013-7288-4364-A3C0-AB2C524FC6B6}" srcOrd="2" destOrd="0" presId="urn:microsoft.com/office/officeart/2005/8/layout/pyramid4"/>
    <dgm:cxn modelId="{64323AC2-DEE8-408C-A32D-BFE21E92EFE5}" type="presParOf" srcId="{8D98BDF8-12A8-4CC8-A633-C23C7C9086F8}" destId="{223AB57F-6AE9-43EB-9B70-8293AFA4FCBE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7D8526-035E-41AE-BEDF-DB1C76E1BD3F}">
      <dsp:nvSpPr>
        <dsp:cNvPr id="0" name=""/>
        <dsp:cNvSpPr/>
      </dsp:nvSpPr>
      <dsp:spPr>
        <a:xfrm>
          <a:off x="3424629" y="0"/>
          <a:ext cx="2274103" cy="2274103"/>
        </a:xfrm>
        <a:prstGeom prst="triangle">
          <a:avLst/>
        </a:prstGeom>
        <a:solidFill>
          <a:srgbClr val="C7842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kern="1200" dirty="0" err="1" smtClean="0"/>
            <a:t>Commu-nication</a:t>
          </a:r>
          <a:endParaRPr lang="de-DE" sz="1900" kern="1200" dirty="0"/>
        </a:p>
      </dsp:txBody>
      <dsp:txXfrm>
        <a:off x="3424629" y="0"/>
        <a:ext cx="2274103" cy="2274103"/>
      </dsp:txXfrm>
    </dsp:sp>
    <dsp:sp modelId="{49A11B3A-67A9-4791-9995-A101767BDE4C}">
      <dsp:nvSpPr>
        <dsp:cNvPr id="0" name=""/>
        <dsp:cNvSpPr/>
      </dsp:nvSpPr>
      <dsp:spPr>
        <a:xfrm>
          <a:off x="2287578" y="2274103"/>
          <a:ext cx="2274103" cy="2274103"/>
        </a:xfrm>
        <a:prstGeom prst="triangle">
          <a:avLst/>
        </a:prstGeom>
        <a:solidFill>
          <a:srgbClr val="B0B58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kern="1200" dirty="0" err="1" smtClean="0"/>
            <a:t>Infor-mation</a:t>
          </a:r>
          <a:endParaRPr lang="de-DE" sz="1900" kern="1200" dirty="0"/>
        </a:p>
      </dsp:txBody>
      <dsp:txXfrm>
        <a:off x="2287578" y="2274103"/>
        <a:ext cx="2274103" cy="2274103"/>
      </dsp:txXfrm>
    </dsp:sp>
    <dsp:sp modelId="{AB6CB013-7288-4364-A3C0-AB2C524FC6B6}">
      <dsp:nvSpPr>
        <dsp:cNvPr id="0" name=""/>
        <dsp:cNvSpPr/>
      </dsp:nvSpPr>
      <dsp:spPr>
        <a:xfrm rot="10800000">
          <a:off x="3424629" y="2274103"/>
          <a:ext cx="2274103" cy="2274103"/>
        </a:xfrm>
        <a:prstGeom prst="triangle">
          <a:avLst/>
        </a:prstGeom>
        <a:solidFill>
          <a:srgbClr val="B3442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kern="1200" dirty="0" err="1" smtClean="0"/>
            <a:t>Electricity</a:t>
          </a:r>
          <a:endParaRPr lang="de-DE" sz="1900" kern="1200" dirty="0"/>
        </a:p>
      </dsp:txBody>
      <dsp:txXfrm rot="10800000">
        <a:off x="3424629" y="2274103"/>
        <a:ext cx="2274103" cy="2274103"/>
      </dsp:txXfrm>
    </dsp:sp>
    <dsp:sp modelId="{223AB57F-6AE9-43EB-9B70-8293AFA4FCBE}">
      <dsp:nvSpPr>
        <dsp:cNvPr id="0" name=""/>
        <dsp:cNvSpPr/>
      </dsp:nvSpPr>
      <dsp:spPr>
        <a:xfrm>
          <a:off x="4561681" y="2274103"/>
          <a:ext cx="2274103" cy="2274103"/>
        </a:xfrm>
        <a:prstGeom prst="triangle">
          <a:avLst/>
        </a:prstGeom>
        <a:solidFill>
          <a:srgbClr val="6B8F9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900" kern="1200" dirty="0" smtClean="0"/>
            <a:t>Enter-</a:t>
          </a:r>
          <a:r>
            <a:rPr lang="de-DE" sz="1900" kern="1200" dirty="0" err="1" smtClean="0"/>
            <a:t>tainment</a:t>
          </a:r>
          <a:endParaRPr lang="de-DE" sz="1900" kern="1200" dirty="0"/>
        </a:p>
      </dsp:txBody>
      <dsp:txXfrm>
        <a:off x="4561681" y="2274103"/>
        <a:ext cx="2274103" cy="2274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295" y="1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869B10B-95EB-4448-AF7B-18702B16AD66}" type="datetime1">
              <a:rPr lang="de-DE"/>
              <a:pPr>
                <a:defRPr/>
              </a:pPr>
              <a:t>27.02.2013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29306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295" y="9429306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E235EABE-9C80-43CE-AAEB-B2B10C700A9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652144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295" y="1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2471A201-D1AA-40FA-BC17-D6B19D9DE06D}" type="datetime1">
              <a:rPr lang="de-DE"/>
              <a:pPr>
                <a:defRPr/>
              </a:pPr>
              <a:t>27.02.2013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5527" tIns="47764" rIns="95527" bIns="4776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64" y="4714652"/>
            <a:ext cx="5438748" cy="4466756"/>
          </a:xfrm>
          <a:prstGeom prst="rect">
            <a:avLst/>
          </a:prstGeom>
        </p:spPr>
        <p:txBody>
          <a:bodyPr vert="horz" wrap="square" lIns="95527" tIns="47764" rIns="95527" bIns="4776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29306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295" y="9429306"/>
            <a:ext cx="2945862" cy="495793"/>
          </a:xfrm>
          <a:prstGeom prst="rect">
            <a:avLst/>
          </a:prstGeom>
        </p:spPr>
        <p:txBody>
          <a:bodyPr vert="horz" wrap="square" lIns="95527" tIns="47764" rIns="95527" bIns="4776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35FE5BE6-B534-40D9-A1E1-9E5BB0ECDE5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5022723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56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2pPr>
    <a:lvl3pPr marL="9128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3pPr>
    <a:lvl4pPr marL="13700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4pPr>
    <a:lvl5pPr marL="18272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5pPr>
    <a:lvl6pPr marL="2285882" algn="l" defTabSz="45717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8" algn="l" defTabSz="45717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5" algn="l" defTabSz="45717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1" algn="l" defTabSz="45717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ea typeface="ＭＳ Ｐゴシック" pitchFamily="2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FE5BE6-B534-40D9-A1E1-9E5BB0ECDE5D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Short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description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fieldresearch</a:t>
            </a:r>
            <a:r>
              <a:rPr lang="de-DE" baseline="0" dirty="0" smtClean="0"/>
              <a:t>: </a:t>
            </a:r>
            <a:r>
              <a:rPr lang="de-DE" baseline="0" dirty="0" err="1" smtClean="0"/>
              <a:t>who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met</a:t>
            </a:r>
            <a:r>
              <a:rPr lang="de-DE" baseline="0" dirty="0" smtClean="0"/>
              <a:t> (</a:t>
            </a:r>
            <a:r>
              <a:rPr lang="de-DE" baseline="0" dirty="0" err="1" smtClean="0"/>
              <a:t>Experts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from</a:t>
            </a:r>
            <a:r>
              <a:rPr lang="de-DE" baseline="0" dirty="0" smtClean="0"/>
              <a:t> NGO </a:t>
            </a:r>
            <a:r>
              <a:rPr lang="de-DE" baseline="0" dirty="0" err="1" smtClean="0"/>
              <a:t>like</a:t>
            </a:r>
            <a:r>
              <a:rPr lang="de-DE" baseline="0" dirty="0" smtClean="0"/>
              <a:t> WWF, </a:t>
            </a:r>
            <a:r>
              <a:rPr lang="de-DE" baseline="0" dirty="0" err="1" smtClean="0"/>
              <a:t>governement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reps</a:t>
            </a:r>
            <a:r>
              <a:rPr lang="de-DE" baseline="0" dirty="0" smtClean="0"/>
              <a:t>, energy </a:t>
            </a:r>
            <a:r>
              <a:rPr lang="de-DE" baseline="0" dirty="0" err="1" smtClean="0"/>
              <a:t>companies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experts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like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architects</a:t>
            </a:r>
            <a:r>
              <a:rPr lang="de-DE" baseline="0" dirty="0" smtClean="0"/>
              <a:t> MFIs etc.), </a:t>
            </a:r>
            <a:r>
              <a:rPr lang="de-DE" baseline="0" dirty="0" err="1" smtClean="0"/>
              <a:t>where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asked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methods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applied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FE5BE6-B534-40D9-A1E1-9E5BB0ECDE5D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To</a:t>
            </a:r>
            <a:r>
              <a:rPr lang="de-DE" baseline="0" dirty="0" smtClean="0"/>
              <a:t> find out </a:t>
            </a: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kind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energy </a:t>
            </a:r>
            <a:r>
              <a:rPr lang="de-DE" baseline="0" dirty="0" err="1" smtClean="0"/>
              <a:t>people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used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how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much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spend</a:t>
            </a:r>
            <a:r>
              <a:rPr lang="de-DE" baseline="0" dirty="0" smtClean="0"/>
              <a:t> on energy, </a:t>
            </a:r>
            <a:r>
              <a:rPr lang="de-DE" baseline="0" dirty="0" err="1" smtClean="0"/>
              <a:t>see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have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money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understand </a:t>
            </a: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need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their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villages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find out </a:t>
            </a:r>
            <a:r>
              <a:rPr lang="de-DE" baseline="0" dirty="0" err="1" smtClean="0"/>
              <a:t>how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liked</a:t>
            </a:r>
            <a:r>
              <a:rPr lang="de-DE" baseline="0" dirty="0" smtClean="0"/>
              <a:t> „</a:t>
            </a:r>
            <a:r>
              <a:rPr lang="de-DE" baseline="0" dirty="0" err="1" smtClean="0"/>
              <a:t>HERi</a:t>
            </a:r>
            <a:r>
              <a:rPr lang="de-DE" baseline="0" dirty="0" smtClean="0"/>
              <a:t>“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FE5BE6-B534-40D9-A1E1-9E5BB0ECDE5D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Start </a:t>
            </a:r>
            <a:r>
              <a:rPr lang="de-DE" dirty="0" err="1" smtClean="0"/>
              <a:t>with</a:t>
            </a:r>
            <a:r>
              <a:rPr lang="de-DE" dirty="0" smtClean="0"/>
              <a:t> energy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communication</a:t>
            </a:r>
            <a:r>
              <a:rPr lang="de-DE" dirty="0" smtClean="0"/>
              <a:t>; Information in form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programms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in </a:t>
            </a:r>
            <a:r>
              <a:rPr lang="de-DE" dirty="0" err="1" smtClean="0"/>
              <a:t>collaboration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partners</a:t>
            </a:r>
            <a:r>
              <a:rPr lang="de-DE" dirty="0" smtClean="0"/>
              <a:t>; </a:t>
            </a:r>
            <a:r>
              <a:rPr lang="de-DE" dirty="0" err="1" smtClean="0"/>
              <a:t>entertainment</a:t>
            </a:r>
            <a:r>
              <a:rPr lang="de-DE" dirty="0" smtClean="0"/>
              <a:t> will </a:t>
            </a:r>
            <a:r>
              <a:rPr lang="de-DE" dirty="0" err="1" smtClean="0"/>
              <a:t>growth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without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help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from</a:t>
            </a:r>
            <a:r>
              <a:rPr lang="de-DE" baseline="0" dirty="0" smtClean="0"/>
              <a:t> Heri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There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might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some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other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businesses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alongside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like</a:t>
            </a:r>
            <a:r>
              <a:rPr lang="de-DE" baseline="0" dirty="0" smtClean="0"/>
              <a:t> an </a:t>
            </a:r>
            <a:r>
              <a:rPr lang="de-DE" baseline="0" dirty="0" err="1" smtClean="0"/>
              <a:t>Epicerie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or</a:t>
            </a:r>
            <a:r>
              <a:rPr lang="de-DE" baseline="0" dirty="0" smtClean="0"/>
              <a:t> a </a:t>
            </a:r>
            <a:r>
              <a:rPr lang="de-DE" baseline="0" dirty="0" err="1" smtClean="0"/>
              <a:t>small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restaurant</a:t>
            </a:r>
            <a:r>
              <a:rPr lang="de-DE" baseline="0" dirty="0" smtClean="0"/>
              <a:t>. </a:t>
            </a:r>
            <a:r>
              <a:rPr lang="de-DE" baseline="0" dirty="0" err="1" smtClean="0"/>
              <a:t>There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should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limitation</a:t>
            </a:r>
            <a:r>
              <a:rPr lang="de-DE" baseline="0" dirty="0" smtClean="0"/>
              <a:t>.</a:t>
            </a:r>
          </a:p>
          <a:p>
            <a:endParaRPr lang="de-DE" baseline="0" dirty="0" smtClean="0"/>
          </a:p>
          <a:p>
            <a:r>
              <a:rPr lang="de-DE" baseline="0" dirty="0" smtClean="0"/>
              <a:t>Internet for </a:t>
            </a:r>
            <a:r>
              <a:rPr lang="de-DE" baseline="0" dirty="0" err="1" smtClean="0"/>
              <a:t>farmers</a:t>
            </a:r>
            <a:r>
              <a:rPr lang="de-DE" baseline="0" dirty="0" smtClean="0"/>
              <a:t>? </a:t>
            </a:r>
            <a:r>
              <a:rPr lang="de-DE" baseline="0" dirty="0" err="1" smtClean="0"/>
              <a:t>Yes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no</a:t>
            </a:r>
            <a:r>
              <a:rPr lang="de-DE" baseline="0" dirty="0" smtClean="0"/>
              <a:t>; </a:t>
            </a:r>
            <a:r>
              <a:rPr lang="de-DE" baseline="0" dirty="0" err="1" smtClean="0"/>
              <a:t>see</a:t>
            </a:r>
            <a:r>
              <a:rPr lang="de-DE" baseline="0" dirty="0" smtClean="0"/>
              <a:t> mobile </a:t>
            </a:r>
            <a:r>
              <a:rPr lang="de-DE" baseline="0" dirty="0" err="1" smtClean="0"/>
              <a:t>phone</a:t>
            </a:r>
            <a:r>
              <a:rPr lang="de-DE" baseline="0" dirty="0" smtClean="0"/>
              <a:t>; </a:t>
            </a:r>
            <a:r>
              <a:rPr lang="de-DE" baseline="0" dirty="0" err="1" smtClean="0"/>
              <a:t>above</a:t>
            </a:r>
            <a:r>
              <a:rPr lang="de-DE" baseline="0" dirty="0" smtClean="0"/>
              <a:t> all for the </a:t>
            </a:r>
            <a:r>
              <a:rPr lang="de-DE" baseline="0" dirty="0" err="1" smtClean="0"/>
              <a:t>young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ones</a:t>
            </a:r>
            <a:r>
              <a:rPr lang="de-DE" baseline="0" dirty="0" smtClean="0"/>
              <a:t>. Education </a:t>
            </a:r>
            <a:r>
              <a:rPr lang="de-DE" baseline="0" dirty="0" err="1" smtClean="0"/>
              <a:t>around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needed</a:t>
            </a:r>
            <a:r>
              <a:rPr lang="de-DE" baseline="0" dirty="0" smtClean="0"/>
              <a:t>! Show </a:t>
            </a:r>
            <a:r>
              <a:rPr lang="de-DE" baseline="0" dirty="0" err="1" smtClean="0"/>
              <a:t>productive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use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electricity</a:t>
            </a:r>
            <a:r>
              <a:rPr lang="de-DE" baseline="0" dirty="0" smtClean="0"/>
              <a:t>!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Different </a:t>
            </a:r>
            <a:r>
              <a:rPr lang="de-DE" baseline="0" dirty="0" err="1" smtClean="0"/>
              <a:t>sizes</a:t>
            </a:r>
            <a:r>
              <a:rPr lang="de-DE" baseline="0" dirty="0" smtClean="0"/>
              <a:t> / </a:t>
            </a:r>
            <a:r>
              <a:rPr lang="de-DE" baseline="0" dirty="0" err="1" smtClean="0"/>
              <a:t>services</a:t>
            </a:r>
            <a:r>
              <a:rPr lang="de-DE" baseline="0" dirty="0" smtClean="0"/>
              <a:t> for different </a:t>
            </a:r>
            <a:r>
              <a:rPr lang="de-DE" baseline="0" dirty="0" err="1" smtClean="0"/>
              <a:t>villages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FE5BE6-B534-40D9-A1E1-9E5BB0ECDE5D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-1524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81000" y="15240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</a:t>
            </a:r>
            <a:r>
              <a:rPr lang="de-DE" noProof="0" dirty="0" smtClean="0"/>
              <a:t>Ebene</a:t>
            </a:r>
            <a:endParaRPr lang="de-DE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F3044-6CF5-4A26-BE1B-54460C04E51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2406" y="-1524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2406" y="15240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</a:t>
            </a:r>
            <a:r>
              <a:rPr lang="de-DE" noProof="0" dirty="0" smtClean="0"/>
              <a:t>Ebene</a:t>
            </a:r>
            <a:endParaRPr lang="de-DE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0E2F0-F529-4389-BB11-A90851809F9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78CD7-A864-4BCE-B81D-774E1EB9E16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1D47AEA-17EA-4E26-9A13-41F30BD0E8A7}" type="datetime1">
              <a:rPr lang="en-GB"/>
              <a:pPr>
                <a:defRPr/>
              </a:pPr>
              <a:t>27/02/2013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Myriad Pro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1AF25-2167-46B7-8F52-FEE02818865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4"/>
          <p:cNvSpPr txBox="1">
            <a:spLocks/>
          </p:cNvSpPr>
          <p:nvPr/>
        </p:nvSpPr>
        <p:spPr bwMode="auto">
          <a:xfrm>
            <a:off x="7346950" y="2286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5" tIns="45718" rIns="91435" bIns="45718"/>
          <a:lstStyle/>
          <a:p>
            <a:pPr algn="r" eaLnBrk="0" hangingPunct="0">
              <a:defRPr/>
            </a:pPr>
            <a:fld id="{E73D866A-87C9-48B1-83AA-47A6CF8DF299}" type="slidenum">
              <a:rPr lang="de-DE" sz="1400">
                <a:ea typeface="ＭＳ Ｐゴシック" charset="-128"/>
              </a:rPr>
              <a:pPr algn="r" eaLnBrk="0" hangingPunct="0">
                <a:defRPr/>
              </a:pPr>
              <a:t>‹Nr.›</a:t>
            </a:fld>
            <a:endParaRPr lang="de-DE" sz="1400">
              <a:ea typeface="ＭＳ Ｐゴシック" charset="-128"/>
            </a:endParaRPr>
          </a:p>
        </p:txBody>
      </p:sp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9906000" cy="838200"/>
          </a:xfrm>
          <a:prstGeom prst="rect">
            <a:avLst/>
          </a:prstGeom>
          <a:solidFill>
            <a:srgbClr val="6C9199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 eaLnBrk="0" hangingPunct="0">
              <a:defRPr/>
            </a:pPr>
            <a:endParaRPr lang="de-DE" sz="2400">
              <a:latin typeface="Times" charset="0"/>
              <a:ea typeface="ＭＳ Ｐゴシック" charset="-128"/>
            </a:endParaRPr>
          </a:p>
        </p:txBody>
      </p:sp>
      <p:sp>
        <p:nvSpPr>
          <p:cNvPr id="1028" name="Line 12"/>
          <p:cNvSpPr>
            <a:spLocks noChangeShapeType="1"/>
          </p:cNvSpPr>
          <p:nvPr/>
        </p:nvSpPr>
        <p:spPr bwMode="auto">
          <a:xfrm>
            <a:off x="412750" y="725488"/>
            <a:ext cx="0" cy="144462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>
              <a:defRPr/>
            </a:pPr>
            <a:endParaRPr lang="de-DE">
              <a:ea typeface="ＭＳ Ｐゴシック" charset="-128"/>
            </a:endParaRPr>
          </a:p>
        </p:txBody>
      </p:sp>
      <p:sp>
        <p:nvSpPr>
          <p:cNvPr id="1029" name="Line 13"/>
          <p:cNvSpPr>
            <a:spLocks noChangeShapeType="1"/>
          </p:cNvSpPr>
          <p:nvPr/>
        </p:nvSpPr>
        <p:spPr bwMode="auto">
          <a:xfrm>
            <a:off x="8967788" y="725488"/>
            <a:ext cx="0" cy="144462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>
              <a:defRPr/>
            </a:pPr>
            <a:endParaRPr lang="de-DE">
              <a:ea typeface="ＭＳ Ｐゴシック" charset="-128"/>
            </a:endParaRPr>
          </a:p>
        </p:txBody>
      </p: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4953000" y="725488"/>
            <a:ext cx="4763" cy="188912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>
              <a:defRPr/>
            </a:pPr>
            <a:endParaRPr lang="de-DE">
              <a:ea typeface="ＭＳ Ｐゴシック" charset="-128"/>
            </a:endParaRPr>
          </a:p>
        </p:txBody>
      </p:sp>
      <p:sp>
        <p:nvSpPr>
          <p:cNvPr id="51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0" y="-1524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title style</a:t>
            </a:r>
          </a:p>
        </p:txBody>
      </p:sp>
      <p:sp>
        <p:nvSpPr>
          <p:cNvPr id="51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9738" y="15240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12050" y="3810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latin typeface="Myriad Pro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7DF1BF8-F469-442D-850A-0A6AEEAC3A9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5130" name="Bild 2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089900" y="6205538"/>
            <a:ext cx="16637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5" r:id="rId3"/>
    <p:sldLayoutId id="2147483877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FFFFFF"/>
          </a:solidFill>
          <a:latin typeface="Myriad Pro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FFFFFF"/>
          </a:solidFill>
          <a:latin typeface="Myriad Pro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FFFFFF"/>
          </a:solidFill>
          <a:latin typeface="Myriad Pro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FFFFFF"/>
          </a:solidFill>
          <a:latin typeface="Myriad Pro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FFFFFF"/>
          </a:solidFill>
          <a:latin typeface="Myriad Pro" charset="0"/>
          <a:ea typeface="ＭＳ Ｐゴシック" charset="-128"/>
          <a:cs typeface="ＭＳ Ｐゴシック" charset="-128"/>
        </a:defRPr>
      </a:lvl5pPr>
      <a:lvl6pPr marL="45717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35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52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70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Myriad Pro"/>
          <a:ea typeface="ＭＳ Ｐゴシック" charset="-128"/>
          <a:cs typeface="ＭＳ Ｐゴシック" charset="-128"/>
        </a:defRPr>
      </a:lvl1pPr>
      <a:lvl2pPr marL="223838" indent="-2238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Myriad Pro"/>
          <a:ea typeface="ＭＳ Ｐゴシック" charset="-128"/>
          <a:cs typeface="ＭＳ Ｐゴシック"/>
        </a:defRPr>
      </a:lvl2pPr>
      <a:lvl3pPr marL="627063" indent="-223838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-"/>
        <a:defRPr sz="2000">
          <a:solidFill>
            <a:schemeClr val="tx1"/>
          </a:solidFill>
          <a:latin typeface="Myriad Pro"/>
          <a:ea typeface="ＭＳ Ｐゴシック" charset="-128"/>
          <a:cs typeface="ＭＳ Ｐゴシック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Myriad Pro"/>
          <a:ea typeface="ＭＳ Ｐゴシック" charset="-128"/>
          <a:cs typeface="ＭＳ Ｐゴシック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Myriad Pro"/>
          <a:ea typeface="ＭＳ Ｐゴシック" charset="-128"/>
          <a:cs typeface="ＭＳ Ｐゴシック"/>
        </a:defRPr>
      </a:lvl5pPr>
      <a:lvl6pPr marL="2514470" indent="-2285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646" indent="-2285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8823" indent="-2285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5999" indent="-22858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de-DE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9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5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2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8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5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1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9525" y="811213"/>
            <a:ext cx="9906000" cy="2541587"/>
          </a:xfrm>
          <a:prstGeom prst="rect">
            <a:avLst/>
          </a:prstGeom>
          <a:solidFill>
            <a:srgbClr val="728D93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 eaLnBrk="0" hangingPunct="0"/>
            <a:endParaRPr lang="en-GB" sz="2400" dirty="0">
              <a:latin typeface="Times" pitchFamily="28" charset="0"/>
            </a:endParaRPr>
          </a:p>
        </p:txBody>
      </p:sp>
      <p:sp>
        <p:nvSpPr>
          <p:cNvPr id="9219" name="Rectangle 6"/>
          <p:cNvSpPr>
            <a:spLocks noChangeArrowheads="1"/>
          </p:cNvSpPr>
          <p:nvPr/>
        </p:nvSpPr>
        <p:spPr bwMode="auto">
          <a:xfrm>
            <a:off x="0" y="0"/>
            <a:ext cx="9906000" cy="811213"/>
          </a:xfrm>
          <a:prstGeom prst="rect">
            <a:avLst/>
          </a:prstGeom>
          <a:solidFill>
            <a:srgbClr val="C7842B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 eaLnBrk="0" hangingPunct="0"/>
            <a:endParaRPr lang="en-GB" sz="2400" dirty="0">
              <a:latin typeface="Times" pitchFamily="28" charset="0"/>
            </a:endParaRPr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-4797" y="4763"/>
            <a:ext cx="990600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 eaLnBrk="0" hangingPunct="0"/>
            <a:endParaRPr lang="en-GB" sz="2400" dirty="0">
              <a:latin typeface="Times" pitchFamily="28" charset="0"/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0" y="3352800"/>
            <a:ext cx="9906000" cy="1676400"/>
          </a:xfrm>
          <a:prstGeom prst="rect">
            <a:avLst/>
          </a:prstGeom>
          <a:solidFill>
            <a:srgbClr val="728D93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 eaLnBrk="0" hangingPunct="0"/>
            <a:endParaRPr lang="en-GB" sz="2400" dirty="0">
              <a:latin typeface="Times" pitchFamily="28" charset="0"/>
            </a:endParaRPr>
          </a:p>
        </p:txBody>
      </p:sp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0" y="6019800"/>
            <a:ext cx="9906000" cy="838200"/>
          </a:xfrm>
          <a:prstGeom prst="rect">
            <a:avLst/>
          </a:prstGeom>
          <a:solidFill>
            <a:srgbClr val="AAAA7D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 eaLnBrk="0" hangingPunct="0"/>
            <a:endParaRPr lang="en-GB" sz="2400" dirty="0">
              <a:latin typeface="Times" pitchFamily="28" charset="0"/>
            </a:endParaRPr>
          </a:p>
        </p:txBody>
      </p:sp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0" y="5029200"/>
            <a:ext cx="9906000" cy="990600"/>
          </a:xfrm>
          <a:prstGeom prst="rect">
            <a:avLst/>
          </a:prstGeom>
          <a:solidFill>
            <a:srgbClr val="C7842B"/>
          </a:solidFill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 eaLnBrk="0" hangingPunct="0"/>
            <a:endParaRPr lang="en-GB" sz="2400" dirty="0">
              <a:latin typeface="Times" pitchFamily="28" charset="0"/>
            </a:endParaRPr>
          </a:p>
        </p:txBody>
      </p:sp>
      <p:sp>
        <p:nvSpPr>
          <p:cNvPr id="9224" name="Line 7"/>
          <p:cNvSpPr>
            <a:spLocks noChangeShapeType="1"/>
          </p:cNvSpPr>
          <p:nvPr/>
        </p:nvSpPr>
        <p:spPr bwMode="auto">
          <a:xfrm>
            <a:off x="0" y="8382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endParaRPr lang="de-DE" dirty="0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660400" y="3714750"/>
            <a:ext cx="8915400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Global Perspectives on the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Research-Practitioner Nexus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9226" name="Rectangle 11"/>
          <p:cNvSpPr>
            <a:spLocks noChangeArrowheads="1"/>
          </p:cNvSpPr>
          <p:nvPr/>
        </p:nvSpPr>
        <p:spPr bwMode="auto">
          <a:xfrm>
            <a:off x="742950" y="5105400"/>
            <a:ext cx="8139140" cy="83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8" rIns="91435" bIns="45718">
            <a:spAutoFit/>
          </a:bodyPr>
          <a:lstStyle/>
          <a:p>
            <a:pPr eaLnBrk="0" hangingPunct="0"/>
            <a:r>
              <a:rPr lang="de-DE" dirty="0" smtClean="0"/>
              <a:t>Claudia </a:t>
            </a:r>
            <a:r>
              <a:rPr lang="de-DE" dirty="0"/>
              <a:t>Knobloch, </a:t>
            </a:r>
            <a:r>
              <a:rPr lang="de-DE" dirty="0" err="1" smtClean="0"/>
              <a:t>Director</a:t>
            </a:r>
            <a:r>
              <a:rPr lang="de-DE" dirty="0" smtClean="0"/>
              <a:t>, Endeva </a:t>
            </a:r>
            <a:r>
              <a:rPr lang="de-DE" dirty="0"/>
              <a:t>UG</a:t>
            </a:r>
          </a:p>
          <a:p>
            <a:pPr eaLnBrk="0" hangingPunct="0"/>
            <a:r>
              <a:rPr lang="de-DE" dirty="0" smtClean="0"/>
              <a:t>Berlin, </a:t>
            </a:r>
            <a:r>
              <a:rPr lang="de-DE" dirty="0" err="1" smtClean="0"/>
              <a:t>February</a:t>
            </a:r>
            <a:r>
              <a:rPr lang="de-DE" dirty="0" smtClean="0"/>
              <a:t>, 27, 2013</a:t>
            </a:r>
            <a:endParaRPr lang="de-DE" dirty="0"/>
          </a:p>
          <a:p>
            <a:pPr eaLnBrk="0" hangingPunct="0"/>
            <a:endParaRPr lang="de-DE" dirty="0"/>
          </a:p>
        </p:txBody>
      </p:sp>
      <p:sp>
        <p:nvSpPr>
          <p:cNvPr id="9227" name="Line 16"/>
          <p:cNvSpPr>
            <a:spLocks noChangeShapeType="1"/>
          </p:cNvSpPr>
          <p:nvPr/>
        </p:nvSpPr>
        <p:spPr bwMode="auto">
          <a:xfrm>
            <a:off x="0" y="33528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endParaRPr lang="de-DE" dirty="0"/>
          </a:p>
        </p:txBody>
      </p:sp>
      <p:sp>
        <p:nvSpPr>
          <p:cNvPr id="9228" name="Line 17"/>
          <p:cNvSpPr>
            <a:spLocks noChangeShapeType="1"/>
          </p:cNvSpPr>
          <p:nvPr/>
        </p:nvSpPr>
        <p:spPr bwMode="auto">
          <a:xfrm>
            <a:off x="0" y="50292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endParaRPr lang="de-DE" dirty="0"/>
          </a:p>
        </p:txBody>
      </p:sp>
      <p:sp>
        <p:nvSpPr>
          <p:cNvPr id="9229" name="Line 18"/>
          <p:cNvSpPr>
            <a:spLocks noChangeShapeType="1"/>
          </p:cNvSpPr>
          <p:nvPr/>
        </p:nvSpPr>
        <p:spPr bwMode="auto">
          <a:xfrm>
            <a:off x="0" y="60198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endParaRPr lang="de-DE" dirty="0"/>
          </a:p>
        </p:txBody>
      </p:sp>
      <p:sp>
        <p:nvSpPr>
          <p:cNvPr id="9230" name="Foliennummernplatzhalter 1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6497052-7B7A-46B9-82FF-D4BA215A1BB1}" type="slidenum">
              <a:rPr lang="de-DE" smtClean="0">
                <a:ea typeface="ＭＳ Ｐゴシック" pitchFamily="28" charset="-128"/>
              </a:rPr>
              <a:pPr/>
              <a:t>0</a:t>
            </a:fld>
            <a:endParaRPr lang="de-DE" dirty="0" smtClean="0">
              <a:ea typeface="ＭＳ Ｐゴシック" pitchFamily="28" charset="-128"/>
            </a:endParaRPr>
          </a:p>
        </p:txBody>
      </p:sp>
      <p:sp>
        <p:nvSpPr>
          <p:cNvPr id="9231" name="Rechteck 6"/>
          <p:cNvSpPr>
            <a:spLocks noChangeArrowheads="1"/>
          </p:cNvSpPr>
          <p:nvPr/>
        </p:nvSpPr>
        <p:spPr bwMode="auto">
          <a:xfrm>
            <a:off x="9240838" y="152400"/>
            <a:ext cx="417512" cy="609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1435" tIns="45718" rIns="91435" bIns="45718" anchor="ctr"/>
          <a:lstStyle/>
          <a:p>
            <a:pPr eaLnBrk="0" hangingPunct="0"/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9232" name="Textfeld 1"/>
          <p:cNvSpPr txBox="1">
            <a:spLocks noChangeArrowheads="1"/>
          </p:cNvSpPr>
          <p:nvPr/>
        </p:nvSpPr>
        <p:spPr bwMode="auto">
          <a:xfrm>
            <a:off x="9731375" y="-492125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9233" name="Bild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-31750"/>
            <a:ext cx="25146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nhaltsplatzhalter 4" descr="DSC0201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486298" y="848605"/>
            <a:ext cx="3762846" cy="2504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Grafik 21" descr="DSC0188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38884" y="842963"/>
            <a:ext cx="3771326" cy="2509837"/>
          </a:xfrm>
          <a:prstGeom prst="rect">
            <a:avLst/>
          </a:prstGeom>
        </p:spPr>
      </p:pic>
      <p:pic>
        <p:nvPicPr>
          <p:cNvPr id="24" name="Grafik 23" descr="DSC0083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-102614" y="848606"/>
            <a:ext cx="3771325" cy="2504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Arial" pitchFamily="34" charset="0"/>
                <a:cs typeface="Arial" pitchFamily="34" charset="0"/>
              </a:rPr>
              <a:t>Overview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>
                <a:latin typeface="Arial" pitchFamily="34" charset="0"/>
                <a:cs typeface="Arial" pitchFamily="34" charset="0"/>
              </a:rPr>
              <a:pPr>
                <a:defRPr/>
              </a:pPr>
              <a:t>9</a:t>
            </a:fld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200472" y="3861048"/>
            <a:ext cx="7311578" cy="609600"/>
          </a:xfrm>
          <a:prstGeom prst="rect">
            <a:avLst/>
          </a:prstGeom>
          <a:solidFill>
            <a:srgbClr val="C7842B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416496" y="13716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Actors in research and practice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Challenges of collaboration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Role of research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Solution: Useful research for practitioners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Collaboration</a:t>
            </a:r>
            <a:r>
              <a:rPr lang="de-DE" dirty="0" smtClean="0"/>
              <a:t> on </a:t>
            </a:r>
            <a:r>
              <a:rPr lang="de-DE" dirty="0" err="1" smtClean="0"/>
              <a:t>many</a:t>
            </a:r>
            <a:r>
              <a:rPr lang="de-DE" dirty="0" smtClean="0"/>
              <a:t> </a:t>
            </a:r>
            <a:r>
              <a:rPr lang="de-DE" dirty="0" err="1" smtClean="0"/>
              <a:t>levels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grpSp>
        <p:nvGrpSpPr>
          <p:cNvPr id="21" name="Gruppieren 20"/>
          <p:cNvGrpSpPr/>
          <p:nvPr/>
        </p:nvGrpSpPr>
        <p:grpSpPr>
          <a:xfrm>
            <a:off x="1064568" y="1484784"/>
            <a:ext cx="7848872" cy="4032448"/>
            <a:chOff x="488504" y="1484784"/>
            <a:chExt cx="4648200" cy="2021313"/>
          </a:xfrm>
        </p:grpSpPr>
        <p:sp>
          <p:nvSpPr>
            <p:cNvPr id="5" name="Ellipse 4"/>
            <p:cNvSpPr/>
            <p:nvPr/>
          </p:nvSpPr>
          <p:spPr bwMode="auto">
            <a:xfrm>
              <a:off x="1052607" y="1879128"/>
              <a:ext cx="3519994" cy="1509029"/>
            </a:xfrm>
            <a:prstGeom prst="ellipse">
              <a:avLst/>
            </a:prstGeom>
            <a:solidFill>
              <a:srgbClr val="B0B58D">
                <a:alpha val="50000"/>
              </a:srgbClr>
            </a:solidFill>
            <a:ln w="9525" cap="flat" cmpd="sng" algn="ctr">
              <a:solidFill>
                <a:srgbClr val="B0B58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Ellipse 5"/>
            <p:cNvSpPr/>
            <p:nvPr/>
          </p:nvSpPr>
          <p:spPr bwMode="auto">
            <a:xfrm>
              <a:off x="488504" y="1484784"/>
              <a:ext cx="4648200" cy="2021313"/>
            </a:xfrm>
            <a:prstGeom prst="ellipse">
              <a:avLst/>
            </a:prstGeom>
            <a:solidFill>
              <a:srgbClr val="B0B58D">
                <a:alpha val="25000"/>
              </a:srgbClr>
            </a:solidFill>
            <a:ln w="9525" cap="flat" cmpd="sng" algn="ctr">
              <a:solidFill>
                <a:srgbClr val="B0B58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Ellipse 6"/>
            <p:cNvSpPr/>
            <p:nvPr/>
          </p:nvSpPr>
          <p:spPr bwMode="auto">
            <a:xfrm>
              <a:off x="1645958" y="2389113"/>
              <a:ext cx="2333292" cy="825026"/>
            </a:xfrm>
            <a:prstGeom prst="ellipse">
              <a:avLst/>
            </a:prstGeom>
            <a:solidFill>
              <a:srgbClr val="B0B58D"/>
            </a:solidFill>
            <a:ln w="9525" cap="flat" cmpd="sng" algn="ctr">
              <a:solidFill>
                <a:srgbClr val="B0B58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2186476" y="2531535"/>
              <a:ext cx="1167193" cy="60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Business model,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financing</a:t>
              </a:r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,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products</a:t>
              </a:r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and</a:t>
              </a:r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results</a:t>
              </a:r>
              <a:endParaRPr lang="de-DE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2251470" y="1913937"/>
              <a:ext cx="1037205" cy="462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Market,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clients</a:t>
              </a:r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and</a:t>
              </a:r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supply</a:t>
              </a:r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chain</a:t>
              </a:r>
              <a:endParaRPr lang="de-DE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2105844" y="1493542"/>
              <a:ext cx="1328457" cy="323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 smtClean="0">
                  <a:latin typeface="Arial" pitchFamily="34" charset="0"/>
                  <a:cs typeface="Arial" pitchFamily="34" charset="0"/>
                </a:rPr>
                <a:t>Business </a:t>
              </a:r>
              <a:r>
                <a:rPr lang="de-DE" sz="1800" dirty="0" err="1" smtClean="0">
                  <a:latin typeface="Arial" pitchFamily="34" charset="0"/>
                  <a:cs typeface="Arial" pitchFamily="34" charset="0"/>
                </a:rPr>
                <a:t>environment</a:t>
              </a:r>
              <a:endParaRPr lang="de-DE" sz="18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1680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452406" y="4561842"/>
            <a:ext cx="49326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0" dirty="0" smtClean="0">
                <a:solidFill>
                  <a:schemeClr val="bg1"/>
                </a:solidFill>
              </a:rPr>
              <a:t>Business </a:t>
            </a:r>
            <a:r>
              <a:rPr lang="de-DE" sz="6000" dirty="0" err="1" smtClean="0">
                <a:solidFill>
                  <a:schemeClr val="bg1"/>
                </a:solidFill>
              </a:rPr>
              <a:t>environment</a:t>
            </a:r>
            <a:endParaRPr lang="de-DE" sz="6000" dirty="0">
              <a:solidFill>
                <a:schemeClr val="bg1"/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 descr="DSC0054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1" y="-500090"/>
            <a:ext cx="11168107" cy="7432434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452406" y="4561842"/>
            <a:ext cx="43565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0" dirty="0" smtClean="0">
                <a:solidFill>
                  <a:schemeClr val="bg1"/>
                </a:solidFill>
              </a:rPr>
              <a:t>Market </a:t>
            </a:r>
            <a:r>
              <a:rPr lang="de-DE" sz="6000" dirty="0" err="1" smtClean="0">
                <a:solidFill>
                  <a:schemeClr val="bg1"/>
                </a:solidFill>
              </a:rPr>
              <a:t>information</a:t>
            </a:r>
            <a:endParaRPr lang="de-DE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78CD7-A864-4BCE-B81D-774E1EB9E16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pic>
        <p:nvPicPr>
          <p:cNvPr id="56322" name="Picture 2" descr="C:\Users\user\Dropbox\HERI\Foto_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998590" cy="7461448"/>
          </a:xfrm>
          <a:prstGeom prst="rect">
            <a:avLst/>
          </a:prstGeom>
          <a:noFill/>
        </p:spPr>
      </p:pic>
      <p:sp>
        <p:nvSpPr>
          <p:cNvPr id="4" name="Rechteck 3"/>
          <p:cNvSpPr/>
          <p:nvPr/>
        </p:nvSpPr>
        <p:spPr>
          <a:xfrm>
            <a:off x="452406" y="49848"/>
            <a:ext cx="62287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6000" dirty="0" smtClean="0"/>
              <a:t>Business model design</a:t>
            </a:r>
            <a:endParaRPr lang="de-DE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Madagaskar\005_Fieldtrip_Ankaranana\DSC00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3018" y="-561975"/>
            <a:ext cx="11996738" cy="7983538"/>
          </a:xfrm>
          <a:prstGeom prst="rect">
            <a:avLst/>
          </a:prstGeom>
          <a:noFill/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5529064" y="3418656"/>
            <a:ext cx="4500594" cy="41148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sz="6000" dirty="0" smtClean="0">
                <a:solidFill>
                  <a:schemeClr val="bg1"/>
                </a:solidFill>
                <a:ea typeface="Calibri"/>
                <a:cs typeface="Times New Roman"/>
              </a:rPr>
              <a:t>Product &amp; service design</a:t>
            </a:r>
            <a:endParaRPr lang="en-US" sz="6000" dirty="0" smtClean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>
              <a:buNone/>
            </a:pPr>
            <a:endParaRPr lang="de-DE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DIGI_CAM\2012\Madagaskar\DSC07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575" y="-561975"/>
            <a:ext cx="11996738" cy="7983538"/>
          </a:xfrm>
          <a:prstGeom prst="rect">
            <a:avLst/>
          </a:prstGeom>
          <a:noFill/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  <p:sp>
        <p:nvSpPr>
          <p:cNvPr id="5" name="Inhaltsplatzhalter 4"/>
          <p:cNvSpPr txBox="1">
            <a:spLocks/>
          </p:cNvSpPr>
          <p:nvPr/>
        </p:nvSpPr>
        <p:spPr bwMode="auto">
          <a:xfrm>
            <a:off x="2216696" y="4570784"/>
            <a:ext cx="665581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  <a:ea typeface="Calibri"/>
                <a:cs typeface="Times New Roman"/>
              </a:rPr>
              <a:t>Results measurement</a:t>
            </a:r>
            <a:endParaRPr kumimoji="0" lang="de-DE" sz="6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Grafik 17" descr="Siemens_Osram_Viktoriasee_Fischer_pn200908-10_300dpi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52450"/>
            <a:ext cx="9906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0"/>
            <a:ext cx="9906000" cy="838200"/>
          </a:xfrm>
          <a:prstGeom prst="rect">
            <a:avLst/>
          </a:prstGeom>
          <a:solidFill>
            <a:srgbClr val="6C9199"/>
          </a:solidFill>
          <a:ln w="9525">
            <a:noFill/>
            <a:miter lim="800000"/>
            <a:headEnd/>
            <a:tailEnd/>
          </a:ln>
        </p:spPr>
        <p:txBody>
          <a:bodyPr wrap="none" lIns="107287" tIns="53643" rIns="107287" bIns="53643" anchor="ctr"/>
          <a:lstStyle/>
          <a:p>
            <a:pPr algn="ctr" eaLnBrk="0" hangingPunct="0"/>
            <a:endParaRPr lang="de-DE" sz="2800">
              <a:latin typeface="Times"/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0" y="3352800"/>
            <a:ext cx="9906000" cy="1676400"/>
          </a:xfrm>
          <a:prstGeom prst="rect">
            <a:avLst/>
          </a:prstGeom>
          <a:solidFill>
            <a:srgbClr val="AAAA7D"/>
          </a:solidFill>
          <a:ln w="9525">
            <a:noFill/>
            <a:miter lim="800000"/>
            <a:headEnd/>
            <a:tailEnd/>
          </a:ln>
        </p:spPr>
        <p:txBody>
          <a:bodyPr wrap="none" lIns="107287" tIns="53643" rIns="107287" bIns="53643" anchor="ctr"/>
          <a:lstStyle/>
          <a:p>
            <a:pPr algn="ctr" eaLnBrk="0" hangingPunct="0"/>
            <a:endParaRPr lang="de-DE" sz="2800">
              <a:latin typeface="Times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6019800"/>
            <a:ext cx="9906000" cy="838200"/>
          </a:xfrm>
          <a:prstGeom prst="rect">
            <a:avLst/>
          </a:prstGeom>
          <a:solidFill>
            <a:srgbClr val="6C9199"/>
          </a:solidFill>
          <a:ln w="9525">
            <a:noFill/>
            <a:miter lim="800000"/>
            <a:headEnd/>
            <a:tailEnd/>
          </a:ln>
        </p:spPr>
        <p:txBody>
          <a:bodyPr wrap="none" lIns="107287" tIns="53643" rIns="107287" bIns="53643" anchor="ctr"/>
          <a:lstStyle/>
          <a:p>
            <a:pPr algn="ctr" eaLnBrk="0" hangingPunct="0"/>
            <a:endParaRPr lang="de-DE" sz="28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5029200"/>
            <a:ext cx="9906000" cy="990600"/>
          </a:xfrm>
          <a:prstGeom prst="rect">
            <a:avLst/>
          </a:prstGeom>
          <a:solidFill>
            <a:srgbClr val="DE8000"/>
          </a:solidFill>
          <a:ln w="9525">
            <a:noFill/>
            <a:miter lim="800000"/>
            <a:headEnd/>
            <a:tailEnd/>
          </a:ln>
        </p:spPr>
        <p:txBody>
          <a:bodyPr wrap="none" lIns="107287" tIns="53643" rIns="107287" bIns="53643" anchor="ctr"/>
          <a:lstStyle/>
          <a:p>
            <a:pPr algn="ctr" eaLnBrk="0" hangingPunct="0"/>
            <a:endParaRPr lang="de-DE" sz="2800">
              <a:latin typeface="Times"/>
            </a:endParaRP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0" y="8382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107287" tIns="53643" rIns="107287" bIns="53643" anchor="ctr"/>
          <a:lstStyle/>
          <a:p>
            <a:endParaRPr lang="de-DE"/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660400" y="3773489"/>
            <a:ext cx="8585200" cy="7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>
            <a:spAutoFit/>
          </a:bodyPr>
          <a:lstStyle/>
          <a:p>
            <a:pPr eaLnBrk="0" hangingPunct="0"/>
            <a:r>
              <a:rPr lang="de-DE" sz="4000" dirty="0" err="1">
                <a:solidFill>
                  <a:schemeClr val="bg1"/>
                </a:solidFill>
              </a:rPr>
              <a:t>Thanks</a:t>
            </a:r>
            <a:r>
              <a:rPr lang="de-DE" sz="4000" dirty="0">
                <a:solidFill>
                  <a:schemeClr val="bg1"/>
                </a:solidFill>
              </a:rPr>
              <a:t> for </a:t>
            </a:r>
            <a:r>
              <a:rPr lang="de-DE" sz="4000" dirty="0" err="1">
                <a:solidFill>
                  <a:schemeClr val="bg1"/>
                </a:solidFill>
              </a:rPr>
              <a:t>your</a:t>
            </a:r>
            <a:r>
              <a:rPr lang="de-DE" sz="4000" dirty="0">
                <a:solidFill>
                  <a:schemeClr val="bg1"/>
                </a:solidFill>
              </a:rPr>
              <a:t> </a:t>
            </a:r>
            <a:r>
              <a:rPr lang="de-DE" sz="4000" dirty="0" err="1" smtClean="0">
                <a:solidFill>
                  <a:schemeClr val="bg1"/>
                </a:solidFill>
              </a:rPr>
              <a:t>attention</a:t>
            </a:r>
            <a:r>
              <a:rPr lang="de-DE" sz="4000" dirty="0" smtClean="0">
                <a:solidFill>
                  <a:schemeClr val="bg1"/>
                </a:solidFill>
              </a:rPr>
              <a:t>!</a:t>
            </a:r>
            <a:endParaRPr lang="de-DE" sz="4000" dirty="0">
              <a:solidFill>
                <a:schemeClr val="bg1"/>
              </a:solidFill>
            </a:endParaRPr>
          </a:p>
        </p:txBody>
      </p:sp>
      <p:sp>
        <p:nvSpPr>
          <p:cNvPr id="19465" name="Rectangle 11"/>
          <p:cNvSpPr>
            <a:spLocks noChangeArrowheads="1"/>
          </p:cNvSpPr>
          <p:nvPr/>
        </p:nvSpPr>
        <p:spPr bwMode="auto">
          <a:xfrm>
            <a:off x="742950" y="5387976"/>
            <a:ext cx="8655712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>
            <a:spAutoFit/>
          </a:bodyPr>
          <a:lstStyle/>
          <a:p>
            <a:pPr eaLnBrk="0" hangingPunct="0"/>
            <a:r>
              <a:rPr lang="de-DE" dirty="0">
                <a:solidFill>
                  <a:schemeClr val="bg1"/>
                </a:solidFill>
              </a:rPr>
              <a:t>Claudia </a:t>
            </a:r>
            <a:r>
              <a:rPr lang="de-DE" dirty="0" smtClean="0">
                <a:solidFill>
                  <a:schemeClr val="bg1"/>
                </a:solidFill>
              </a:rPr>
              <a:t>Knobloch, </a:t>
            </a:r>
            <a:r>
              <a:rPr lang="de-DE" dirty="0">
                <a:solidFill>
                  <a:schemeClr val="bg1"/>
                </a:solidFill>
              </a:rPr>
              <a:t>c.knobloch@endeva.org, Tel. +49 (0)179 507 88 64	</a:t>
            </a:r>
          </a:p>
        </p:txBody>
      </p:sp>
      <p:sp>
        <p:nvSpPr>
          <p:cNvPr id="19466" name="Line 16"/>
          <p:cNvSpPr>
            <a:spLocks noChangeShapeType="1"/>
          </p:cNvSpPr>
          <p:nvPr/>
        </p:nvSpPr>
        <p:spPr bwMode="auto">
          <a:xfrm>
            <a:off x="0" y="33528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107287" tIns="53643" rIns="107287" bIns="53643" anchor="ctr"/>
          <a:lstStyle/>
          <a:p>
            <a:endParaRPr lang="de-DE"/>
          </a:p>
        </p:txBody>
      </p:sp>
      <p:sp>
        <p:nvSpPr>
          <p:cNvPr id="19467" name="Line 17"/>
          <p:cNvSpPr>
            <a:spLocks noChangeShapeType="1"/>
          </p:cNvSpPr>
          <p:nvPr/>
        </p:nvSpPr>
        <p:spPr bwMode="auto">
          <a:xfrm>
            <a:off x="0" y="50292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107287" tIns="53643" rIns="107287" bIns="53643" anchor="ctr"/>
          <a:lstStyle/>
          <a:p>
            <a:endParaRPr lang="de-DE"/>
          </a:p>
        </p:txBody>
      </p:sp>
      <p:sp>
        <p:nvSpPr>
          <p:cNvPr id="19468" name="Line 18"/>
          <p:cNvSpPr>
            <a:spLocks noChangeShapeType="1"/>
          </p:cNvSpPr>
          <p:nvPr/>
        </p:nvSpPr>
        <p:spPr bwMode="auto">
          <a:xfrm>
            <a:off x="0" y="6019800"/>
            <a:ext cx="9906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wrap="none" lIns="107287" tIns="53643" rIns="107287" bIns="53643" anchor="ctr"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78CD7-A864-4BCE-B81D-774E1EB9E16F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3" name="Textfeld 2"/>
          <p:cNvSpPr txBox="1"/>
          <p:nvPr/>
        </p:nvSpPr>
        <p:spPr>
          <a:xfrm>
            <a:off x="416496" y="2108463"/>
            <a:ext cx="87129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0" dirty="0" smtClean="0"/>
              <a:t>BACKUP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Designing</a:t>
            </a:r>
            <a:r>
              <a:rPr lang="de-DE" dirty="0" smtClean="0"/>
              <a:t> an </a:t>
            </a:r>
            <a:r>
              <a:rPr lang="de-DE" dirty="0" err="1" smtClean="0"/>
              <a:t>inclusive</a:t>
            </a:r>
            <a:r>
              <a:rPr lang="de-DE" dirty="0" smtClean="0"/>
              <a:t> </a:t>
            </a:r>
            <a:r>
              <a:rPr lang="de-DE" dirty="0" err="1" smtClean="0"/>
              <a:t>business</a:t>
            </a:r>
            <a:r>
              <a:rPr lang="de-DE" dirty="0" smtClean="0"/>
              <a:t> model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B1AF25-2167-46B7-8F52-FEE028188650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grpSp>
        <p:nvGrpSpPr>
          <p:cNvPr id="5" name="Gruppieren 7"/>
          <p:cNvGrpSpPr>
            <a:grpSpLocks/>
          </p:cNvGrpSpPr>
          <p:nvPr/>
        </p:nvGrpSpPr>
        <p:grpSpPr bwMode="auto">
          <a:xfrm>
            <a:off x="381000" y="1371600"/>
            <a:ext cx="7685088" cy="4953000"/>
            <a:chOff x="457200" y="1371600"/>
            <a:chExt cx="7684577" cy="495300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7200" y="1371600"/>
              <a:ext cx="7684577" cy="495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hteck 5"/>
            <p:cNvSpPr>
              <a:spLocks noChangeArrowheads="1"/>
            </p:cNvSpPr>
            <p:nvPr/>
          </p:nvSpPr>
          <p:spPr bwMode="auto">
            <a:xfrm>
              <a:off x="3886200" y="2572215"/>
              <a:ext cx="838200" cy="2286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de-DE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133600" y="3733800"/>
              <a:ext cx="60960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Arial" pitchFamily="34" charset="0"/>
                <a:cs typeface="Arial" pitchFamily="34" charset="0"/>
              </a:rPr>
              <a:t>Overview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>
                <a:latin typeface="Arial" pitchFamily="34" charset="0"/>
                <a:cs typeface="Arial" pitchFamily="34" charset="0"/>
              </a:rPr>
              <a:pPr>
                <a:defRPr/>
              </a:pPr>
              <a:t>1</a:t>
            </a:fld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416496" y="13716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Actors in research and practice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Challenges of collaboration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Role of research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Solution: Useful research for practitioners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78CD7-A864-4BCE-B81D-774E1EB9E16F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pic>
        <p:nvPicPr>
          <p:cNvPr id="55298" name="Picture 2" descr="C:\Users\user\Dropbox\HERI\Foto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906000" cy="7392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>
          <a:xfrm>
            <a:off x="330200" y="-152400"/>
            <a:ext cx="8420100" cy="1143000"/>
          </a:xfrm>
        </p:spPr>
        <p:txBody>
          <a:bodyPr/>
          <a:lstStyle/>
          <a:p>
            <a:pPr eaLnBrk="1" hangingPunct="1"/>
            <a:r>
              <a:rPr lang="de-DE" smtClean="0"/>
              <a:t>Solutions for energy at the BoP</a:t>
            </a:r>
          </a:p>
        </p:txBody>
      </p:sp>
      <p:grpSp>
        <p:nvGrpSpPr>
          <p:cNvPr id="2" name="Gruppieren 20"/>
          <p:cNvGrpSpPr>
            <a:grpSpLocks/>
          </p:cNvGrpSpPr>
          <p:nvPr/>
        </p:nvGrpSpPr>
        <p:grpSpPr bwMode="auto">
          <a:xfrm>
            <a:off x="4978400" y="833438"/>
            <a:ext cx="4059238" cy="2952750"/>
            <a:chOff x="4724400" y="1749425"/>
            <a:chExt cx="3124200" cy="2289175"/>
          </a:xfrm>
        </p:grpSpPr>
        <p:pic>
          <p:nvPicPr>
            <p:cNvPr id="16394" name="Bild 10"/>
            <p:cNvPicPr>
              <a:picLocks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2025" y="1752600"/>
              <a:ext cx="3076575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5" name="Grafik 20" descr="grameen_weiß.jp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24400" y="1749425"/>
              <a:ext cx="1412875" cy="398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88" name="Grafik 19" descr="BSH_Protos_A_849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9200" y="3952875"/>
            <a:ext cx="2246313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2750" y="990600"/>
            <a:ext cx="36957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63850" y="990600"/>
            <a:ext cx="1250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2750" y="3962400"/>
            <a:ext cx="23209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89250" y="3940175"/>
            <a:ext cx="12255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526338" y="3954463"/>
            <a:ext cx="15113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Gathering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30 </a:t>
            </a:r>
            <a:r>
              <a:rPr lang="de-DE" dirty="0" err="1" smtClean="0"/>
              <a:t>experts</a:t>
            </a: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  <p:pic>
        <p:nvPicPr>
          <p:cNvPr id="6" name="Grafik 5" descr="DSC0187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838200"/>
            <a:ext cx="9906000" cy="659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… </a:t>
            </a:r>
            <a:r>
              <a:rPr lang="de-DE" dirty="0" err="1" smtClean="0"/>
              <a:t>and</a:t>
            </a:r>
            <a:r>
              <a:rPr lang="de-DE" dirty="0" smtClean="0"/>
              <a:t> 11 </a:t>
            </a:r>
            <a:r>
              <a:rPr lang="de-DE" dirty="0" err="1" smtClean="0"/>
              <a:t>villages</a:t>
            </a:r>
            <a:r>
              <a:rPr lang="de-DE" dirty="0" smtClean="0"/>
              <a:t> plus the </a:t>
            </a:r>
            <a:r>
              <a:rPr lang="de-DE" dirty="0" err="1" smtClean="0"/>
              <a:t>slums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Tana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0999" y="990600"/>
            <a:ext cx="4214811" cy="553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2659033" y="2147361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571693" y="2299761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524108" y="2456966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2166918" y="3732362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479530" y="3479188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024042" y="3600394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631930" y="3714752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2608548" y="3485868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166786" y="5457782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2381232" y="3690024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452670" y="2600262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x</a:t>
            </a:r>
            <a:endParaRPr lang="de-DE" sz="2000" b="1" dirty="0">
              <a:solidFill>
                <a:srgbClr val="FF0000"/>
              </a:solidFill>
            </a:endParaRPr>
          </a:p>
        </p:txBody>
      </p:sp>
      <p:pic>
        <p:nvPicPr>
          <p:cNvPr id="21" name="Grafik 20" descr="DSC0218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53000" y="990600"/>
            <a:ext cx="3919506" cy="2608452"/>
          </a:xfrm>
          <a:prstGeom prst="rect">
            <a:avLst/>
          </a:prstGeom>
        </p:spPr>
      </p:pic>
      <p:pic>
        <p:nvPicPr>
          <p:cNvPr id="22" name="Grafik 21" descr="DSC0088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53000" y="3820944"/>
            <a:ext cx="3919506" cy="2608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interactive</a:t>
            </a:r>
            <a:r>
              <a:rPr lang="de-DE" dirty="0" smtClean="0"/>
              <a:t> </a:t>
            </a:r>
            <a:r>
              <a:rPr lang="de-DE" dirty="0" err="1" smtClean="0"/>
              <a:t>methods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5F3044-6CF5-4A26-BE1B-54460C04E519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  <p:pic>
        <p:nvPicPr>
          <p:cNvPr id="5" name="Inhaltsplatzhalter 4" descr="DSC0201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838200"/>
            <a:ext cx="9906000" cy="659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Modular </a:t>
            </a:r>
            <a:r>
              <a:rPr lang="de-DE" dirty="0" err="1" smtClean="0"/>
              <a:t>approach</a:t>
            </a:r>
            <a:r>
              <a:rPr lang="de-DE" dirty="0" smtClean="0"/>
              <a:t> – </a:t>
            </a:r>
            <a:r>
              <a:rPr lang="de-DE" dirty="0" err="1" smtClean="0"/>
              <a:t>differentiate</a:t>
            </a:r>
            <a:r>
              <a:rPr lang="de-DE" dirty="0" smtClean="0"/>
              <a:t> </a:t>
            </a:r>
            <a:r>
              <a:rPr lang="de-DE" dirty="0" err="1" smtClean="0"/>
              <a:t>target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r>
              <a:rPr lang="de-DE" dirty="0" smtClean="0"/>
              <a:t>!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</p:nvPr>
        </p:nvGraphicFramePr>
        <p:xfrm>
          <a:off x="452438" y="1524000"/>
          <a:ext cx="9123362" cy="4548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6096008" y="1524000"/>
            <a:ext cx="3479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3050">
              <a:buFont typeface="Arial" pitchFamily="34" charset="0"/>
              <a:buChar char="•"/>
            </a:pPr>
            <a:r>
              <a:rPr lang="de-DE" dirty="0" err="1" smtClean="0"/>
              <a:t>Taxiphone</a:t>
            </a:r>
            <a:endParaRPr lang="de-DE" dirty="0" smtClean="0"/>
          </a:p>
          <a:p>
            <a:pPr indent="273050">
              <a:buFont typeface="Arial" pitchFamily="34" charset="0"/>
              <a:buChar char="•"/>
            </a:pPr>
            <a:r>
              <a:rPr lang="de-DE" dirty="0" smtClean="0"/>
              <a:t>Internet</a:t>
            </a:r>
          </a:p>
          <a:p>
            <a:pPr indent="273050">
              <a:buFont typeface="Arial" pitchFamily="34" charset="0"/>
              <a:buChar char="•"/>
            </a:pPr>
            <a:r>
              <a:rPr lang="de-DE" dirty="0" smtClean="0"/>
              <a:t>Fax, </a:t>
            </a:r>
            <a:r>
              <a:rPr lang="de-DE" dirty="0" err="1" smtClean="0"/>
              <a:t>copy</a:t>
            </a:r>
            <a:r>
              <a:rPr lang="de-DE" dirty="0" smtClean="0"/>
              <a:t>, </a:t>
            </a:r>
            <a:r>
              <a:rPr lang="de-DE" dirty="0" err="1" smtClean="0"/>
              <a:t>scan</a:t>
            </a:r>
            <a:r>
              <a:rPr lang="de-DE" dirty="0" smtClean="0"/>
              <a:t> </a:t>
            </a:r>
            <a:r>
              <a:rPr lang="de-DE" dirty="0" err="1" smtClean="0"/>
              <a:t>service</a:t>
            </a:r>
            <a:endParaRPr lang="de-DE" dirty="0" smtClean="0"/>
          </a:p>
          <a:p>
            <a:pPr indent="273050">
              <a:buFont typeface="Arial" pitchFamily="34" charset="0"/>
              <a:buChar char="•"/>
            </a:pPr>
            <a:r>
              <a:rPr lang="de-DE" dirty="0" err="1" smtClean="0"/>
              <a:t>Typing</a:t>
            </a:r>
            <a:r>
              <a:rPr lang="de-DE" dirty="0" smtClean="0"/>
              <a:t> </a:t>
            </a:r>
            <a:r>
              <a:rPr lang="de-DE" dirty="0" err="1" smtClean="0"/>
              <a:t>service</a:t>
            </a:r>
            <a:endParaRPr lang="de-DE" dirty="0" smtClean="0"/>
          </a:p>
          <a:p>
            <a:pPr indent="273050">
              <a:buFont typeface="Arial" pitchFamily="34" charset="0"/>
              <a:buChar char="•"/>
            </a:pPr>
            <a:r>
              <a:rPr lang="de-DE" dirty="0" smtClean="0"/>
              <a:t>Mobile </a:t>
            </a:r>
            <a:r>
              <a:rPr lang="de-DE" dirty="0" err="1" smtClean="0"/>
              <a:t>money</a:t>
            </a:r>
            <a:endParaRPr lang="de-DE" dirty="0" smtClean="0"/>
          </a:p>
        </p:txBody>
      </p:sp>
      <p:sp>
        <p:nvSpPr>
          <p:cNvPr id="11" name="Textfeld 10"/>
          <p:cNvSpPr txBox="1"/>
          <p:nvPr/>
        </p:nvSpPr>
        <p:spPr>
          <a:xfrm>
            <a:off x="668740" y="1542194"/>
            <a:ext cx="3141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de-DE" dirty="0" err="1" smtClean="0"/>
              <a:t>Charging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phones</a:t>
            </a:r>
            <a:endParaRPr lang="de-DE" dirty="0" smtClean="0"/>
          </a:p>
          <a:p>
            <a:pPr marL="177800" indent="-177800">
              <a:buFont typeface="Arial" pitchFamily="34" charset="0"/>
              <a:buChar char="•"/>
            </a:pPr>
            <a:r>
              <a:rPr lang="de-DE" dirty="0" err="1" smtClean="0"/>
              <a:t>Charging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lamps</a:t>
            </a:r>
            <a:endParaRPr lang="de-DE" dirty="0" smtClean="0"/>
          </a:p>
          <a:p>
            <a:pPr marL="177800" indent="-177800">
              <a:buFont typeface="Arial" pitchFamily="34" charset="0"/>
              <a:buChar char="•"/>
            </a:pPr>
            <a:r>
              <a:rPr lang="de-DE" dirty="0" err="1" smtClean="0"/>
              <a:t>Charging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 large batteries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759620" y="4048100"/>
            <a:ext cx="26939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3050">
              <a:buFont typeface="Arial" pitchFamily="34" charset="0"/>
              <a:buChar char="•"/>
            </a:pPr>
            <a:r>
              <a:rPr lang="de-DE" dirty="0" smtClean="0"/>
              <a:t>Cinema / TV</a:t>
            </a:r>
          </a:p>
          <a:p>
            <a:pPr indent="273050">
              <a:buFont typeface="Arial" pitchFamily="34" charset="0"/>
              <a:buChar char="•"/>
            </a:pPr>
            <a:r>
              <a:rPr lang="de-DE" dirty="0" smtClean="0"/>
              <a:t>Karaoke</a:t>
            </a:r>
          </a:p>
          <a:p>
            <a:pPr indent="273050">
              <a:buFont typeface="Arial" pitchFamily="34" charset="0"/>
              <a:buChar char="•"/>
            </a:pPr>
            <a:r>
              <a:rPr lang="de-DE" dirty="0" smtClean="0"/>
              <a:t>Music / Disco</a:t>
            </a:r>
          </a:p>
          <a:p>
            <a:pPr indent="273050">
              <a:buFont typeface="Arial" pitchFamily="34" charset="0"/>
              <a:buChar char="•"/>
            </a:pPr>
            <a:r>
              <a:rPr lang="de-DE" dirty="0" err="1" smtClean="0"/>
              <a:t>Cold</a:t>
            </a:r>
            <a:r>
              <a:rPr lang="de-DE" dirty="0" smtClean="0"/>
              <a:t> </a:t>
            </a:r>
            <a:r>
              <a:rPr lang="de-DE" dirty="0" err="1" smtClean="0"/>
              <a:t>drinks</a:t>
            </a:r>
            <a:endParaRPr lang="de-DE" dirty="0" smtClean="0"/>
          </a:p>
        </p:txBody>
      </p:sp>
      <p:sp>
        <p:nvSpPr>
          <p:cNvPr id="13" name="Textfeld 12"/>
          <p:cNvSpPr txBox="1"/>
          <p:nvPr/>
        </p:nvSpPr>
        <p:spPr>
          <a:xfrm>
            <a:off x="666720" y="3356992"/>
            <a:ext cx="25003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de-DE" dirty="0" smtClean="0"/>
              <a:t>Educational </a:t>
            </a:r>
            <a:r>
              <a:rPr lang="de-DE" dirty="0" err="1" smtClean="0"/>
              <a:t>videos</a:t>
            </a:r>
            <a:r>
              <a:rPr lang="de-DE" dirty="0" smtClean="0"/>
              <a:t> (</a:t>
            </a:r>
            <a:r>
              <a:rPr lang="de-DE" dirty="0" err="1" smtClean="0"/>
              <a:t>health</a:t>
            </a:r>
            <a:r>
              <a:rPr lang="de-DE" dirty="0" smtClean="0"/>
              <a:t>, </a:t>
            </a:r>
            <a:r>
              <a:rPr lang="de-DE" dirty="0" err="1" smtClean="0"/>
              <a:t>farming</a:t>
            </a:r>
            <a:r>
              <a:rPr lang="de-DE" dirty="0" smtClean="0"/>
              <a:t> etc.)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de-DE" dirty="0" smtClean="0"/>
              <a:t>Portal for </a:t>
            </a:r>
            <a:r>
              <a:rPr lang="de-DE" dirty="0" err="1" smtClean="0"/>
              <a:t>farmers</a:t>
            </a:r>
            <a:r>
              <a:rPr lang="de-DE" dirty="0" smtClean="0"/>
              <a:t> (FTA) Access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de-DE" dirty="0" smtClean="0"/>
              <a:t>Programmes for </a:t>
            </a:r>
            <a:r>
              <a:rPr lang="de-DE" dirty="0" err="1" smtClean="0"/>
              <a:t>students</a:t>
            </a:r>
            <a:r>
              <a:rPr lang="de-DE" dirty="0" smtClean="0"/>
              <a:t>: </a:t>
            </a:r>
            <a:r>
              <a:rPr lang="de-DE" dirty="0" err="1" smtClean="0"/>
              <a:t>free</a:t>
            </a:r>
            <a:r>
              <a:rPr lang="de-DE" dirty="0" smtClean="0"/>
              <a:t> </a:t>
            </a:r>
            <a:r>
              <a:rPr lang="de-DE" dirty="0" err="1" smtClean="0"/>
              <a:t>access</a:t>
            </a:r>
            <a:r>
              <a:rPr lang="de-DE" dirty="0" smtClean="0"/>
              <a:t> on </a:t>
            </a:r>
            <a:r>
              <a:rPr lang="de-DE" dirty="0" err="1" smtClean="0"/>
              <a:t>Wednesday</a:t>
            </a:r>
            <a:r>
              <a:rPr lang="de-DE" dirty="0" smtClean="0"/>
              <a:t> </a:t>
            </a:r>
            <a:r>
              <a:rPr lang="de-DE" dirty="0" err="1" smtClean="0"/>
              <a:t>afternoon</a:t>
            </a:r>
            <a:r>
              <a:rPr lang="de-DE" dirty="0" smtClean="0"/>
              <a:t> (</a:t>
            </a:r>
            <a:r>
              <a:rPr lang="de-DE" dirty="0" err="1" smtClean="0"/>
              <a:t>Airtel</a:t>
            </a:r>
            <a:r>
              <a:rPr lang="de-DE" dirty="0" smtClean="0"/>
              <a:t>)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de-DE" dirty="0" err="1" smtClean="0"/>
              <a:t>Connecting</a:t>
            </a:r>
            <a:r>
              <a:rPr lang="de-DE" dirty="0" smtClean="0"/>
              <a:t> </a:t>
            </a:r>
            <a:r>
              <a:rPr lang="de-DE" dirty="0" err="1" smtClean="0"/>
              <a:t>class-rooms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exchange</a:t>
            </a:r>
            <a:r>
              <a:rPr lang="de-DE" dirty="0" smtClean="0"/>
              <a:t> </a:t>
            </a:r>
            <a:r>
              <a:rPr lang="de-DE" dirty="0" err="1" smtClean="0"/>
              <a:t>platform</a:t>
            </a:r>
            <a:r>
              <a:rPr lang="de-DE" dirty="0" smtClean="0"/>
              <a:t> (UNICEF)</a:t>
            </a:r>
          </a:p>
          <a:p>
            <a:pPr marL="177800" indent="-177800">
              <a:buFont typeface="Arial" pitchFamily="34" charset="0"/>
              <a:buChar char="•"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Kiosk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  <p:sp>
        <p:nvSpPr>
          <p:cNvPr id="6" name="ZoneTexte 18"/>
          <p:cNvSpPr txBox="1"/>
          <p:nvPr/>
        </p:nvSpPr>
        <p:spPr>
          <a:xfrm>
            <a:off x="5348536" y="1484784"/>
            <a:ext cx="37799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 3 parts: storage, counter &amp; cyber café</a:t>
            </a:r>
          </a:p>
          <a:p>
            <a:pPr marL="450850" indent="-273050">
              <a:buFont typeface="Arial" pitchFamily="34" charset="0"/>
              <a:buChar char="•"/>
            </a:pP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 20 </a:t>
            </a:r>
            <a:r>
              <a:rPr lang="en-US" dirty="0" err="1" smtClean="0"/>
              <a:t>sqm</a:t>
            </a: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 Painted in bright green like logo</a:t>
            </a:r>
          </a:p>
          <a:p>
            <a:pPr marL="450850" indent="-273050">
              <a:buFont typeface="Arial" pitchFamily="34" charset="0"/>
              <a:buChar char="•"/>
            </a:pP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Suitable for Malagasy climate: cyclone proof, humidity proof</a:t>
            </a:r>
          </a:p>
          <a:p>
            <a:pPr marL="450850" indent="-273050">
              <a:buFont typeface="Arial" pitchFamily="34" charset="0"/>
              <a:buChar char="•"/>
            </a:pP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 1 kW solar panel</a:t>
            </a:r>
          </a:p>
          <a:p>
            <a:pPr marL="450850" indent="-273050">
              <a:buFont typeface="Arial" pitchFamily="34" charset="0"/>
              <a:buChar char="•"/>
            </a:pP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 Material: Steel &amp; wooden planks</a:t>
            </a:r>
          </a:p>
          <a:p>
            <a:pPr marL="450850" indent="-273050">
              <a:buFont typeface="Arial" pitchFamily="34" charset="0"/>
              <a:buChar char="•"/>
            </a:pP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 Aimed costs: 4,000 Euro</a:t>
            </a:r>
          </a:p>
          <a:p>
            <a:pPr marL="450850" indent="-273050">
              <a:buFont typeface="Arial" pitchFamily="34" charset="0"/>
              <a:buChar char="•"/>
            </a:pPr>
            <a:endParaRPr lang="en-US" dirty="0" smtClean="0"/>
          </a:p>
          <a:p>
            <a:pPr marL="450850" indent="-273050">
              <a:buFont typeface="Arial" pitchFamily="34" charset="0"/>
              <a:buChar char="•"/>
            </a:pPr>
            <a:r>
              <a:rPr lang="en-US" dirty="0" smtClean="0"/>
              <a:t>Status: first kiosk </a:t>
            </a:r>
            <a:r>
              <a:rPr lang="en-US" dirty="0" err="1" smtClean="0"/>
              <a:t>opend</a:t>
            </a:r>
            <a:endParaRPr lang="en-US" dirty="0" smtClean="0"/>
          </a:p>
          <a:p>
            <a:pPr marL="273050">
              <a:buFont typeface="Arial" pitchFamily="34" charset="0"/>
              <a:buChar char="•"/>
            </a:pPr>
            <a:endParaRPr lang="en-US" dirty="0" smtClean="0"/>
          </a:p>
          <a:p>
            <a:pPr marL="273050"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  <a:p>
            <a:pPr marL="273050">
              <a:buFont typeface="Arial" pitchFamily="34" charset="0"/>
              <a:buChar char="•"/>
            </a:pPr>
            <a:endParaRPr lang="de-DE" dirty="0" err="1" smtClean="0"/>
          </a:p>
        </p:txBody>
      </p:sp>
      <p:pic>
        <p:nvPicPr>
          <p:cNvPr id="1029" name="Picture 5" descr="C:\Users\user\Dropbox\HERI\Foto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3840078"/>
            <a:ext cx="5348535" cy="3045306"/>
          </a:xfrm>
          <a:prstGeom prst="rect">
            <a:avLst/>
          </a:prstGeom>
          <a:noFill/>
        </p:spPr>
      </p:pic>
      <p:pic>
        <p:nvPicPr>
          <p:cNvPr id="1031" name="Picture 7" descr="C:\Users\user\Dropbox\HERI\Foto_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836712"/>
            <a:ext cx="5348536" cy="3347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Constraints for Companies</a:t>
            </a:r>
          </a:p>
        </p:txBody>
      </p:sp>
      <p:sp>
        <p:nvSpPr>
          <p:cNvPr id="17411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5B91839-14C6-4DA0-9837-E1DD3FBFE7AD}" type="slidenum">
              <a:rPr lang="en-GB" smtClean="0">
                <a:latin typeface="Myriad Pro"/>
                <a:ea typeface="MS PGothic" pitchFamily="34" charset="-128"/>
              </a:rPr>
              <a:pPr/>
              <a:t>26</a:t>
            </a:fld>
            <a:endParaRPr lang="en-GB" smtClean="0">
              <a:latin typeface="Myriad Pro"/>
              <a:ea typeface="MS PGothic" pitchFamily="34" charset="-128"/>
            </a:endParaRPr>
          </a:p>
        </p:txBody>
      </p:sp>
      <p:sp>
        <p:nvSpPr>
          <p:cNvPr id="17412" name="Inhaltsplatzhalter 2"/>
          <p:cNvSpPr>
            <a:spLocks noGrp="1"/>
          </p:cNvSpPr>
          <p:nvPr>
            <p:ph idx="1"/>
          </p:nvPr>
        </p:nvSpPr>
        <p:spPr>
          <a:xfrm>
            <a:off x="889000" y="1524000"/>
            <a:ext cx="8915400" cy="4800600"/>
          </a:xfrm>
        </p:spPr>
        <p:txBody>
          <a:bodyPr/>
          <a:lstStyle/>
          <a:p>
            <a:endParaRPr lang="de-DE" smtClean="0">
              <a:ea typeface="SimHei" pitchFamily="49" charset="-122"/>
            </a:endParaRPr>
          </a:p>
        </p:txBody>
      </p:sp>
      <p:sp>
        <p:nvSpPr>
          <p:cNvPr id="7" name="Oval 28"/>
          <p:cNvSpPr/>
          <p:nvPr/>
        </p:nvSpPr>
        <p:spPr bwMode="auto">
          <a:xfrm>
            <a:off x="2574925" y="2574925"/>
            <a:ext cx="4178300" cy="2971800"/>
          </a:xfrm>
          <a:prstGeom prst="ellipse">
            <a:avLst/>
          </a:prstGeom>
          <a:noFill/>
          <a:ln w="762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Arial" charset="0"/>
              <a:ea typeface="宋体"/>
              <a:cs typeface="宋体"/>
            </a:endParaRPr>
          </a:p>
        </p:txBody>
      </p:sp>
      <p:sp>
        <p:nvSpPr>
          <p:cNvPr id="8" name="Abgerundetes Rechteck 7"/>
          <p:cNvSpPr>
            <a:spLocks noChangeArrowheads="1"/>
          </p:cNvSpPr>
          <p:nvPr/>
        </p:nvSpPr>
        <p:spPr bwMode="auto">
          <a:xfrm>
            <a:off x="1752600" y="3368675"/>
            <a:ext cx="2465388" cy="1187450"/>
          </a:xfrm>
          <a:prstGeom prst="roundRect">
            <a:avLst>
              <a:gd name="adj" fmla="val 16667"/>
            </a:avLst>
          </a:prstGeom>
          <a:solidFill>
            <a:srgbClr val="B3442F"/>
          </a:solidFill>
          <a:ln w="9525">
            <a:noFill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Market Information</a:t>
            </a:r>
            <a:endParaRPr lang="de-DE" dirty="0">
              <a:solidFill>
                <a:schemeClr val="bg1"/>
              </a:solidFill>
              <a:latin typeface="Arial" charset="0"/>
              <a:ea typeface="宋体"/>
              <a:cs typeface="宋体"/>
            </a:endParaRPr>
          </a:p>
        </p:txBody>
      </p:sp>
      <p:sp>
        <p:nvSpPr>
          <p:cNvPr id="9" name="Abgerundetes Rechteck 8"/>
          <p:cNvSpPr>
            <a:spLocks noChangeArrowheads="1"/>
          </p:cNvSpPr>
          <p:nvPr/>
        </p:nvSpPr>
        <p:spPr bwMode="auto">
          <a:xfrm>
            <a:off x="2095500" y="4754563"/>
            <a:ext cx="2465388" cy="1189037"/>
          </a:xfrm>
          <a:prstGeom prst="roundRect">
            <a:avLst>
              <a:gd name="adj" fmla="val 16667"/>
            </a:avLst>
          </a:prstGeom>
          <a:solidFill>
            <a:srgbClr val="B3442F"/>
          </a:solidFill>
          <a:ln w="9525">
            <a:noFill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Physical</a:t>
            </a: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 </a:t>
            </a: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infrastructure</a:t>
            </a:r>
            <a:endParaRPr lang="de-DE" dirty="0">
              <a:solidFill>
                <a:schemeClr val="bg1"/>
              </a:solidFill>
              <a:latin typeface="Arial" charset="0"/>
              <a:ea typeface="宋体"/>
              <a:cs typeface="宋体"/>
            </a:endParaRPr>
          </a:p>
        </p:txBody>
      </p:sp>
      <p:sp>
        <p:nvSpPr>
          <p:cNvPr id="10" name="Abgerundetes Rechteck 9"/>
          <p:cNvSpPr>
            <a:spLocks noChangeArrowheads="1"/>
          </p:cNvSpPr>
          <p:nvPr/>
        </p:nvSpPr>
        <p:spPr bwMode="auto">
          <a:xfrm>
            <a:off x="4835525" y="4754563"/>
            <a:ext cx="2465388" cy="1189037"/>
          </a:xfrm>
          <a:prstGeom prst="roundRect">
            <a:avLst>
              <a:gd name="adj" fmla="val 16667"/>
            </a:avLst>
          </a:prstGeom>
          <a:solidFill>
            <a:srgbClr val="B3442F"/>
          </a:solidFill>
          <a:ln w="9525">
            <a:noFill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Regulatory</a:t>
            </a: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 </a:t>
            </a: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environment</a:t>
            </a:r>
            <a:endParaRPr lang="de-DE" dirty="0">
              <a:solidFill>
                <a:schemeClr val="bg1"/>
              </a:solidFill>
              <a:latin typeface="Arial" charset="0"/>
              <a:ea typeface="宋体"/>
              <a:cs typeface="宋体"/>
            </a:endParaRPr>
          </a:p>
        </p:txBody>
      </p:sp>
      <p:sp>
        <p:nvSpPr>
          <p:cNvPr id="11" name="Abgerundetes Rechteck 10"/>
          <p:cNvSpPr>
            <a:spLocks noChangeArrowheads="1"/>
          </p:cNvSpPr>
          <p:nvPr/>
        </p:nvSpPr>
        <p:spPr bwMode="auto">
          <a:xfrm>
            <a:off x="3465513" y="1981200"/>
            <a:ext cx="2465387" cy="1189038"/>
          </a:xfrm>
          <a:prstGeom prst="roundRect">
            <a:avLst>
              <a:gd name="adj" fmla="val 16667"/>
            </a:avLst>
          </a:prstGeom>
          <a:solidFill>
            <a:srgbClr val="B3442F"/>
          </a:solidFill>
          <a:ln w="9525">
            <a:noFill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Knowledge</a:t>
            </a: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 </a:t>
            </a: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and</a:t>
            </a: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 </a:t>
            </a: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skills</a:t>
            </a:r>
            <a:endParaRPr lang="de-DE" dirty="0">
              <a:solidFill>
                <a:schemeClr val="bg1"/>
              </a:solidFill>
              <a:latin typeface="Arial" charset="0"/>
              <a:ea typeface="宋体"/>
              <a:cs typeface="宋体"/>
            </a:endParaRPr>
          </a:p>
        </p:txBody>
      </p:sp>
      <p:sp>
        <p:nvSpPr>
          <p:cNvPr id="12" name="Abgerundetes Rechteck 11"/>
          <p:cNvSpPr>
            <a:spLocks noChangeArrowheads="1"/>
          </p:cNvSpPr>
          <p:nvPr/>
        </p:nvSpPr>
        <p:spPr bwMode="auto">
          <a:xfrm>
            <a:off x="5383213" y="3368675"/>
            <a:ext cx="2465387" cy="1187450"/>
          </a:xfrm>
          <a:prstGeom prst="roundRect">
            <a:avLst>
              <a:gd name="adj" fmla="val 16667"/>
            </a:avLst>
          </a:prstGeom>
          <a:solidFill>
            <a:srgbClr val="B3442F"/>
          </a:solidFill>
          <a:ln w="9525">
            <a:noFill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Access </a:t>
            </a: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to</a:t>
            </a: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 </a:t>
            </a: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financial</a:t>
            </a:r>
            <a:r>
              <a:rPr lang="de-DE" b="1" dirty="0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 </a:t>
            </a:r>
            <a:r>
              <a:rPr lang="de-DE" b="1" dirty="0" err="1">
                <a:solidFill>
                  <a:schemeClr val="bg1"/>
                </a:solidFill>
                <a:latin typeface="Arial" charset="0"/>
                <a:ea typeface="宋体"/>
                <a:cs typeface="宋体"/>
              </a:rPr>
              <a:t>services</a:t>
            </a:r>
            <a:endParaRPr lang="de-DE" dirty="0">
              <a:solidFill>
                <a:schemeClr val="bg1"/>
              </a:solidFill>
              <a:latin typeface="Arial" charset="0"/>
              <a:ea typeface="宋体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Adapt product and processes</a:t>
            </a:r>
          </a:p>
        </p:txBody>
      </p:sp>
      <p:sp>
        <p:nvSpPr>
          <p:cNvPr id="1843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18436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4A5CCA-5876-4557-86E0-80FAF8FBD8BF}" type="slidenum">
              <a:rPr lang="en-GB" smtClean="0">
                <a:latin typeface="Myriad Pro"/>
                <a:ea typeface="MS PGothic" pitchFamily="34" charset="-128"/>
              </a:rPr>
              <a:pPr/>
              <a:t>27</a:t>
            </a:fld>
            <a:endParaRPr lang="en-GB" smtClean="0">
              <a:latin typeface="Myriad Pro"/>
              <a:ea typeface="MS PGothic" pitchFamily="34" charset="-128"/>
            </a:endParaRP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738" y="1481138"/>
            <a:ext cx="7072312" cy="482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feld 5"/>
          <p:cNvSpPr txBox="1">
            <a:spLocks noChangeArrowheads="1"/>
          </p:cNvSpPr>
          <p:nvPr/>
        </p:nvSpPr>
        <p:spPr bwMode="auto">
          <a:xfrm>
            <a:off x="7740650" y="1524000"/>
            <a:ext cx="17081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Provide off-grid energy solutions rather than grid connection.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Invest in removing market constraints</a:t>
            </a:r>
          </a:p>
        </p:txBody>
      </p:sp>
      <p:sp>
        <p:nvSpPr>
          <p:cNvPr id="19459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19460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A120D7-CA98-4884-86E0-8F54DE4C8F9B}" type="slidenum">
              <a:rPr lang="en-GB" smtClean="0">
                <a:latin typeface="Myriad Pro"/>
                <a:ea typeface="MS PGothic" pitchFamily="34" charset="-128"/>
              </a:rPr>
              <a:pPr/>
              <a:t>28</a:t>
            </a:fld>
            <a:endParaRPr lang="en-GB" smtClean="0">
              <a:latin typeface="Myriad Pro"/>
              <a:ea typeface="MS PGothic" pitchFamily="34" charset="-128"/>
            </a:endParaRP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738" y="1524000"/>
            <a:ext cx="7072312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feld 5"/>
          <p:cNvSpPr txBox="1">
            <a:spLocks noChangeArrowheads="1"/>
          </p:cNvSpPr>
          <p:nvPr/>
        </p:nvSpPr>
        <p:spPr bwMode="auto">
          <a:xfrm>
            <a:off x="7740650" y="1524000"/>
            <a:ext cx="17081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d.Light does awareness raising campagns to inform people about the advantages of solar lights.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>
          <a:xfrm>
            <a:off x="457200" y="-190500"/>
            <a:ext cx="8420100" cy="1143000"/>
          </a:xfrm>
        </p:spPr>
        <p:txBody>
          <a:bodyPr/>
          <a:lstStyle/>
          <a:p>
            <a:r>
              <a:rPr lang="de-DE" dirty="0" smtClean="0"/>
              <a:t>Endeva works in </a:t>
            </a:r>
            <a:r>
              <a:rPr lang="de-DE" dirty="0" err="1" smtClean="0"/>
              <a:t>research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implementation</a:t>
            </a:r>
            <a:endParaRPr lang="de-DE" dirty="0" smtClean="0"/>
          </a:p>
        </p:txBody>
      </p:sp>
      <p:sp>
        <p:nvSpPr>
          <p:cNvPr id="8196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D3A138B-1A83-46C6-A8BC-AB3CE6BC2985}" type="slidenum">
              <a:rPr lang="de-DE" smtClean="0">
                <a:latin typeface="Myriad Pro"/>
                <a:ea typeface="MS PGothic" pitchFamily="34" charset="-128"/>
              </a:rPr>
              <a:pPr/>
              <a:t>2</a:t>
            </a:fld>
            <a:endParaRPr lang="de-DE" smtClean="0">
              <a:latin typeface="Myriad Pro"/>
              <a:ea typeface="MS PGothic" pitchFamily="34" charset="-128"/>
            </a:endParaRPr>
          </a:p>
        </p:txBody>
      </p:sp>
      <p:sp>
        <p:nvSpPr>
          <p:cNvPr id="8197" name="Richtungspfeil 7"/>
          <p:cNvSpPr>
            <a:spLocks noChangeArrowheads="1"/>
          </p:cNvSpPr>
          <p:nvPr/>
        </p:nvSpPr>
        <p:spPr bwMode="auto">
          <a:xfrm rot="-5400000">
            <a:off x="5348064" y="1449760"/>
            <a:ext cx="3962400" cy="3456384"/>
          </a:xfrm>
          <a:prstGeom prst="homePlate">
            <a:avLst>
              <a:gd name="adj" fmla="val 18884"/>
            </a:avLst>
          </a:prstGeom>
          <a:noFill/>
          <a:ln w="25400">
            <a:solidFill>
              <a:srgbClr val="AAAA7D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8198" name="Rechteck 2"/>
          <p:cNvSpPr>
            <a:spLocks noChangeArrowheads="1"/>
          </p:cNvSpPr>
          <p:nvPr/>
        </p:nvSpPr>
        <p:spPr bwMode="auto">
          <a:xfrm>
            <a:off x="5804520" y="2339752"/>
            <a:ext cx="3024336" cy="609600"/>
          </a:xfrm>
          <a:prstGeom prst="rect">
            <a:avLst/>
          </a:prstGeom>
          <a:solidFill>
            <a:srgbClr val="6C919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234950" indent="-234950" algn="ctr"/>
            <a:r>
              <a:rPr lang="de-DE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building </a:t>
            </a:r>
          </a:p>
        </p:txBody>
      </p:sp>
      <p:sp>
        <p:nvSpPr>
          <p:cNvPr id="8199" name="Rechteck 3"/>
          <p:cNvSpPr>
            <a:spLocks noChangeArrowheads="1"/>
          </p:cNvSpPr>
          <p:nvPr/>
        </p:nvSpPr>
        <p:spPr bwMode="auto">
          <a:xfrm>
            <a:off x="5804520" y="3063652"/>
            <a:ext cx="3024336" cy="609600"/>
          </a:xfrm>
          <a:prstGeom prst="rect">
            <a:avLst/>
          </a:prstGeom>
          <a:solidFill>
            <a:srgbClr val="B3442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34950" indent="-234950" algn="ctr"/>
            <a:r>
              <a:rPr lang="de-DE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sharing</a:t>
            </a:r>
          </a:p>
        </p:txBody>
      </p:sp>
      <p:sp>
        <p:nvSpPr>
          <p:cNvPr id="8200" name="Rechteck 4"/>
          <p:cNvSpPr>
            <a:spLocks noChangeArrowheads="1"/>
          </p:cNvSpPr>
          <p:nvPr/>
        </p:nvSpPr>
        <p:spPr bwMode="auto">
          <a:xfrm>
            <a:off x="5804520" y="3787552"/>
            <a:ext cx="3024336" cy="609600"/>
          </a:xfrm>
          <a:prstGeom prst="rect">
            <a:avLst/>
          </a:prstGeom>
          <a:solidFill>
            <a:srgbClr val="DE8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234950" indent="-234950" algn="ctr"/>
            <a:r>
              <a:rPr lang="de-DE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applying</a:t>
            </a:r>
          </a:p>
        </p:txBody>
      </p:sp>
      <p:sp>
        <p:nvSpPr>
          <p:cNvPr id="8201" name="Rechteck 2"/>
          <p:cNvSpPr>
            <a:spLocks noChangeArrowheads="1"/>
          </p:cNvSpPr>
          <p:nvPr/>
        </p:nvSpPr>
        <p:spPr bwMode="auto">
          <a:xfrm>
            <a:off x="5728320" y="1730152"/>
            <a:ext cx="3024336" cy="609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de-DE" dirty="0">
                <a:latin typeface="Arial" pitchFamily="34" charset="0"/>
                <a:cs typeface="Arial" pitchFamily="34" charset="0"/>
              </a:rPr>
              <a:t>Independent </a:t>
            </a:r>
            <a:r>
              <a:rPr lang="de-DE" dirty="0" err="1">
                <a:latin typeface="Arial" pitchFamily="34" charset="0"/>
                <a:cs typeface="Arial" pitchFamily="34" charset="0"/>
              </a:rPr>
              <a:t>institute</a:t>
            </a:r>
            <a:r>
              <a:rPr lang="de-DE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202" name="Rechteck 2"/>
          <p:cNvSpPr>
            <a:spLocks noChangeArrowheads="1"/>
          </p:cNvSpPr>
          <p:nvPr/>
        </p:nvSpPr>
        <p:spPr bwMode="auto">
          <a:xfrm>
            <a:off x="5728320" y="4473352"/>
            <a:ext cx="3024336" cy="609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de-DE" dirty="0" err="1">
                <a:latin typeface="Arial" pitchFamily="34" charset="0"/>
                <a:cs typeface="Arial" pitchFamily="34" charset="0"/>
              </a:rPr>
              <a:t>enterprise</a:t>
            </a:r>
            <a:r>
              <a:rPr lang="de-DE" dirty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>
                <a:latin typeface="Arial" pitchFamily="34" charset="0"/>
                <a:cs typeface="Arial" pitchFamily="34" charset="0"/>
              </a:rPr>
              <a:t>solutions</a:t>
            </a:r>
            <a:r>
              <a:rPr lang="de-DE" dirty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>
                <a:latin typeface="Arial" pitchFamily="34" charset="0"/>
                <a:cs typeface="Arial" pitchFamily="34" charset="0"/>
              </a:rPr>
              <a:t>to</a:t>
            </a:r>
            <a:r>
              <a:rPr lang="de-DE" dirty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>
                <a:latin typeface="Arial" pitchFamily="34" charset="0"/>
                <a:cs typeface="Arial" pitchFamily="34" charset="0"/>
              </a:rPr>
              <a:t>development</a:t>
            </a:r>
            <a:r>
              <a:rPr lang="de-DE" dirty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>
                <a:latin typeface="Arial" pitchFamily="34" charset="0"/>
                <a:cs typeface="Arial" pitchFamily="34" charset="0"/>
              </a:rPr>
              <a:t>challenges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911002"/>
            <a:ext cx="2263552" cy="325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Pictures\DIGI_CAM\2010\Energize_the_BoP\P102059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0552" y="3123086"/>
            <a:ext cx="2808312" cy="2106114"/>
          </a:xfrm>
          <a:prstGeom prst="rect">
            <a:avLst/>
          </a:prstGeom>
          <a:noFill/>
        </p:spPr>
      </p:pic>
      <p:pic>
        <p:nvPicPr>
          <p:cNvPr id="13" name="Picture 2" descr="C:\Users\user\Dropbox\HERI\Foto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96567" y="4495800"/>
            <a:ext cx="3064593" cy="1998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Leverage the strength of the poor</a:t>
            </a:r>
          </a:p>
        </p:txBody>
      </p:sp>
      <p:sp>
        <p:nvSpPr>
          <p:cNvPr id="20483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2FBD5DC-4945-466C-9135-5125EFC9FB6C}" type="slidenum">
              <a:rPr lang="en-GB" smtClean="0">
                <a:latin typeface="Myriad Pro"/>
                <a:ea typeface="MS PGothic" pitchFamily="34" charset="-128"/>
              </a:rPr>
              <a:pPr/>
              <a:t>29</a:t>
            </a:fld>
            <a:endParaRPr lang="en-GB" smtClean="0">
              <a:latin typeface="Myriad Pro"/>
              <a:ea typeface="MS PGothic" pitchFamily="34" charset="-128"/>
            </a:endParaRPr>
          </a:p>
        </p:txBody>
      </p:sp>
      <p:sp>
        <p:nvSpPr>
          <p:cNvPr id="20484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738" y="1524000"/>
            <a:ext cx="6723062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feld 7"/>
          <p:cNvSpPr txBox="1">
            <a:spLocks noChangeArrowheads="1"/>
          </p:cNvSpPr>
          <p:nvPr/>
        </p:nvSpPr>
        <p:spPr bwMode="auto">
          <a:xfrm>
            <a:off x="7512050" y="1524000"/>
            <a:ext cx="170815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Barefoot Colleges trains illiterate women to become solar engineers.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Combine resources and capabilities with others</a:t>
            </a:r>
          </a:p>
        </p:txBody>
      </p:sp>
      <p:sp>
        <p:nvSpPr>
          <p:cNvPr id="2150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21508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BAA3AD-FBD6-4494-A8EB-37FF1DFBCD94}" type="slidenum">
              <a:rPr lang="en-GB" smtClean="0">
                <a:latin typeface="Myriad Pro"/>
                <a:ea typeface="MS PGothic" pitchFamily="34" charset="-128"/>
              </a:rPr>
              <a:pPr/>
              <a:t>30</a:t>
            </a:fld>
            <a:endParaRPr lang="en-GB" smtClean="0">
              <a:latin typeface="Myriad Pro"/>
              <a:ea typeface="MS PGothic" pitchFamily="34" charset="-128"/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738" y="1524000"/>
            <a:ext cx="6189662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feld 5"/>
          <p:cNvSpPr txBox="1">
            <a:spLocks noChangeArrowheads="1"/>
          </p:cNvSpPr>
          <p:nvPr/>
        </p:nvSpPr>
        <p:spPr bwMode="auto">
          <a:xfrm>
            <a:off x="7162800" y="1524000"/>
            <a:ext cx="17081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Partner with MFI to get energy solutions financed like here a solar lantern for a small silk worm farm.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Engage in policy dialogue with government</a:t>
            </a:r>
          </a:p>
        </p:txBody>
      </p:sp>
      <p:sp>
        <p:nvSpPr>
          <p:cNvPr id="22531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495300" y="6245225"/>
            <a:ext cx="2311400" cy="476250"/>
          </a:xfrm>
          <a:noFill/>
        </p:spPr>
        <p:txBody>
          <a:bodyPr lIns="91440" tIns="45720" rIns="91440" bIns="45720"/>
          <a:lstStyle/>
          <a:p>
            <a:pPr algn="l"/>
            <a:fld id="{D9BC18DE-3290-4428-9C97-D93113CFDC2C}" type="slidenum">
              <a:rPr lang="en-GB" smtClean="0">
                <a:latin typeface="Myriad Pro"/>
                <a:ea typeface="MS PGothic" pitchFamily="34" charset="-128"/>
              </a:rPr>
              <a:pPr algn="l"/>
              <a:t>31</a:t>
            </a:fld>
            <a:endParaRPr lang="de-DE" smtClean="0">
              <a:latin typeface="Myriad Pro"/>
              <a:ea typeface="MS PGothic" pitchFamily="34" charset="-128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1676400"/>
            <a:ext cx="64008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feld 5"/>
          <p:cNvSpPr txBox="1">
            <a:spLocks noChangeArrowheads="1"/>
          </p:cNvSpPr>
          <p:nvPr/>
        </p:nvSpPr>
        <p:spPr bwMode="auto">
          <a:xfrm>
            <a:off x="7162800" y="1524000"/>
            <a:ext cx="17081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Start dialogue with government to introduce regulation around renewable energies, eg feed-in tarifs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Arial" pitchFamily="34" charset="0"/>
                <a:cs typeface="Arial" pitchFamily="34" charset="0"/>
              </a:rPr>
              <a:t>Overview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>
                <a:latin typeface="Arial" pitchFamily="34" charset="0"/>
                <a:cs typeface="Arial" pitchFamily="34" charset="0"/>
              </a:rPr>
              <a:pPr>
                <a:defRPr/>
              </a:pPr>
              <a:t>3</a:t>
            </a:fld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200472" y="1368970"/>
            <a:ext cx="7311578" cy="609600"/>
          </a:xfrm>
          <a:prstGeom prst="rect">
            <a:avLst/>
          </a:prstGeom>
          <a:solidFill>
            <a:srgbClr val="C7842B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416496" y="13716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Actors in research and practice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Challenges of collaboration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Role of research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Solution: Useful research for practitioners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Academia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companies</a:t>
            </a:r>
            <a:r>
              <a:rPr lang="de-DE" dirty="0" smtClean="0"/>
              <a:t> </a:t>
            </a:r>
            <a:r>
              <a:rPr lang="de-DE" dirty="0" err="1" smtClean="0"/>
              <a:t>seem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worlds</a:t>
            </a:r>
            <a:r>
              <a:rPr lang="de-DE" dirty="0" smtClean="0"/>
              <a:t> apart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5F3044-6CF5-4A26-BE1B-54460C04E519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sp>
        <p:nvSpPr>
          <p:cNvPr id="5" name="Richtungspfeil 4"/>
          <p:cNvSpPr/>
          <p:nvPr/>
        </p:nvSpPr>
        <p:spPr bwMode="auto">
          <a:xfrm>
            <a:off x="560512" y="1916832"/>
            <a:ext cx="3672408" cy="4320480"/>
          </a:xfrm>
          <a:prstGeom prst="homePlate">
            <a:avLst>
              <a:gd name="adj" fmla="val 40620"/>
            </a:avLst>
          </a:prstGeom>
          <a:noFill/>
          <a:ln w="38100" cap="flat" cmpd="sng" algn="ctr">
            <a:solidFill>
              <a:srgbClr val="6C91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charset="0"/>
            </a:endParaRPr>
          </a:p>
        </p:txBody>
      </p:sp>
      <p:sp>
        <p:nvSpPr>
          <p:cNvPr id="6" name="Richtungspfeil 5"/>
          <p:cNvSpPr/>
          <p:nvPr/>
        </p:nvSpPr>
        <p:spPr bwMode="auto">
          <a:xfrm rot="10800000">
            <a:off x="5385048" y="1916832"/>
            <a:ext cx="3672408" cy="4320480"/>
          </a:xfrm>
          <a:prstGeom prst="homePlate">
            <a:avLst>
              <a:gd name="adj" fmla="val 38937"/>
            </a:avLst>
          </a:prstGeom>
          <a:noFill/>
          <a:ln w="38100" cap="flat" cmpd="sng" algn="ctr">
            <a:solidFill>
              <a:srgbClr val="6C91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0512" y="1916832"/>
            <a:ext cx="23762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n-GB" dirty="0" smtClean="0"/>
              <a:t>Look for </a:t>
            </a:r>
            <a:r>
              <a:rPr lang="en-GB" b="1" dirty="0" smtClean="0"/>
              <a:t>hard facts</a:t>
            </a:r>
            <a:r>
              <a:rPr lang="en-GB" dirty="0" smtClean="0"/>
              <a:t> in</a:t>
            </a:r>
            <a:r>
              <a:rPr lang="en-GB" b="1" dirty="0" smtClean="0"/>
              <a:t> large samples</a:t>
            </a:r>
            <a:r>
              <a:rPr lang="en-GB" dirty="0" smtClean="0"/>
              <a:t> over a </a:t>
            </a:r>
            <a:r>
              <a:rPr lang="en-GB" b="1" dirty="0" smtClean="0"/>
              <a:t>longer period of time</a:t>
            </a:r>
          </a:p>
          <a:p>
            <a:pPr marL="266700" indent="-266700">
              <a:buFont typeface="Arial" pitchFamily="34" charset="0"/>
              <a:buChar char="•"/>
            </a:pPr>
            <a:endParaRPr lang="en-GB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GB" dirty="0" smtClean="0"/>
              <a:t>Set certain </a:t>
            </a:r>
            <a:r>
              <a:rPr lang="en-GB" b="1" dirty="0" smtClean="0"/>
              <a:t>contextual parameters</a:t>
            </a:r>
            <a:endParaRPr lang="en-GB" dirty="0" smtClean="0"/>
          </a:p>
          <a:p>
            <a:pPr marL="266700" indent="-266700">
              <a:buFont typeface="Arial" pitchFamily="34" charset="0"/>
              <a:buChar char="•"/>
            </a:pPr>
            <a:endParaRPr lang="en-GB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GB" dirty="0" smtClean="0"/>
              <a:t>Design the </a:t>
            </a:r>
            <a:r>
              <a:rPr lang="en-GB" b="1" dirty="0" smtClean="0"/>
              <a:t>best solution</a:t>
            </a:r>
            <a:r>
              <a:rPr lang="en-GB" dirty="0" smtClean="0"/>
              <a:t> and cutting edge technology</a:t>
            </a:r>
          </a:p>
          <a:p>
            <a:pPr marL="266700" indent="-266700">
              <a:buFont typeface="Arial" pitchFamily="34" charset="0"/>
              <a:buChar char="•"/>
            </a:pPr>
            <a:endParaRPr lang="en-GB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GB" b="1" dirty="0" smtClean="0"/>
              <a:t>Look for funding </a:t>
            </a:r>
            <a:r>
              <a:rPr lang="en-GB" dirty="0" smtClean="0"/>
              <a:t>from companies</a:t>
            </a:r>
          </a:p>
          <a:p>
            <a:pPr marL="266700" indent="-266700">
              <a:buFont typeface="Arial" pitchFamily="34" charset="0"/>
              <a:buChar char="•"/>
            </a:pPr>
            <a:endParaRPr lang="en-GB" dirty="0" smtClean="0"/>
          </a:p>
        </p:txBody>
      </p:sp>
      <p:sp>
        <p:nvSpPr>
          <p:cNvPr id="8" name="Textfeld 7"/>
          <p:cNvSpPr txBox="1"/>
          <p:nvPr/>
        </p:nvSpPr>
        <p:spPr>
          <a:xfrm>
            <a:off x="6609184" y="1917407"/>
            <a:ext cx="23762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n-GB" dirty="0" smtClean="0"/>
              <a:t>Rather </a:t>
            </a:r>
            <a:r>
              <a:rPr lang="en-GB" b="1" dirty="0" smtClean="0"/>
              <a:t>new business models </a:t>
            </a:r>
            <a:r>
              <a:rPr lang="en-GB" dirty="0" smtClean="0"/>
              <a:t>with little track record</a:t>
            </a:r>
          </a:p>
          <a:p>
            <a:pPr marL="266700" indent="-266700">
              <a:buFont typeface="Arial" pitchFamily="34" charset="0"/>
              <a:buChar char="•"/>
            </a:pPr>
            <a:endParaRPr lang="en-GB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GB" b="1" dirty="0" smtClean="0"/>
              <a:t>Flexibility</a:t>
            </a:r>
            <a:r>
              <a:rPr lang="en-GB" dirty="0" smtClean="0"/>
              <a:t> and </a:t>
            </a:r>
            <a:r>
              <a:rPr lang="en-GB" b="1" dirty="0" smtClean="0"/>
              <a:t>„try and error</a:t>
            </a:r>
            <a:r>
              <a:rPr lang="en-GB" dirty="0" smtClean="0"/>
              <a:t>“ due to lack of experience</a:t>
            </a:r>
          </a:p>
          <a:p>
            <a:pPr marL="266700" indent="-266700">
              <a:buFont typeface="Arial" pitchFamily="34" charset="0"/>
              <a:buChar char="•"/>
            </a:pPr>
            <a:endParaRPr lang="en-GB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GB" dirty="0" smtClean="0"/>
              <a:t>Serving the poor needs </a:t>
            </a:r>
            <a:r>
              <a:rPr lang="en-GB" b="1" dirty="0" smtClean="0"/>
              <a:t>reliable quality at a low price</a:t>
            </a:r>
          </a:p>
          <a:p>
            <a:pPr marL="266700" indent="-266700">
              <a:buFont typeface="Arial" pitchFamily="34" charset="0"/>
              <a:buChar char="•"/>
            </a:pPr>
            <a:endParaRPr lang="en-GB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GB" b="1" dirty="0" smtClean="0"/>
              <a:t>Little financial and human resources </a:t>
            </a:r>
            <a:r>
              <a:rPr lang="en-GB" dirty="0" smtClean="0"/>
              <a:t>for research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60512" y="127863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Academia &amp; research institutions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609184" y="126876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Social &amp; inclusive businesses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Arial" pitchFamily="34" charset="0"/>
                <a:cs typeface="Arial" pitchFamily="34" charset="0"/>
              </a:rPr>
              <a:t>Overview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>
                <a:latin typeface="Arial" pitchFamily="34" charset="0"/>
                <a:cs typeface="Arial" pitchFamily="34" charset="0"/>
              </a:rPr>
              <a:pPr>
                <a:defRPr/>
              </a:pPr>
              <a:t>5</a:t>
            </a:fld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200472" y="2171328"/>
            <a:ext cx="7311578" cy="609600"/>
          </a:xfrm>
          <a:prstGeom prst="rect">
            <a:avLst/>
          </a:prstGeom>
          <a:solidFill>
            <a:srgbClr val="C7842B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416496" y="13716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Actors in research and practice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Challenges of collaboration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Role of research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Solution: Useful research for practitioners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Challenges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co-operations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cumbersome</a:t>
            </a: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936776" y="1186408"/>
            <a:ext cx="5935730" cy="4114800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en-US" sz="2800" dirty="0" smtClean="0"/>
              <a:t>Clash of cultures</a:t>
            </a:r>
            <a:endParaRPr lang="de-DE" sz="2800" dirty="0" smtClean="0"/>
          </a:p>
          <a:p>
            <a:pPr>
              <a:lnSpc>
                <a:spcPct val="200000"/>
              </a:lnSpc>
            </a:pPr>
            <a:r>
              <a:rPr lang="en-US" sz="2800" dirty="0" smtClean="0"/>
              <a:t>Priorities</a:t>
            </a:r>
            <a:endParaRPr lang="de-DE" sz="2800" dirty="0" smtClean="0"/>
          </a:p>
          <a:p>
            <a:pPr lvl="0">
              <a:lnSpc>
                <a:spcPct val="200000"/>
              </a:lnSpc>
            </a:pPr>
            <a:r>
              <a:rPr lang="en-US" sz="2800" dirty="0" smtClean="0"/>
              <a:t>Confidentiality</a:t>
            </a:r>
            <a:endParaRPr lang="de-DE" sz="2800" dirty="0" smtClean="0"/>
          </a:p>
          <a:p>
            <a:pPr lvl="0">
              <a:lnSpc>
                <a:spcPct val="200000"/>
              </a:lnSpc>
            </a:pPr>
            <a:r>
              <a:rPr lang="en-US" sz="2800" dirty="0" smtClean="0"/>
              <a:t>Timing</a:t>
            </a:r>
            <a:endParaRPr lang="de-DE" sz="2800" dirty="0" smtClean="0"/>
          </a:p>
          <a:p>
            <a:pPr lvl="0">
              <a:lnSpc>
                <a:spcPct val="200000"/>
              </a:lnSpc>
            </a:pPr>
            <a:r>
              <a:rPr lang="en-US" sz="2800" dirty="0" smtClean="0"/>
              <a:t>Financing</a:t>
            </a:r>
            <a:endParaRPr lang="de-DE" sz="2800" dirty="0" smtClean="0"/>
          </a:p>
          <a:p>
            <a:pPr>
              <a:lnSpc>
                <a:spcPct val="200000"/>
              </a:lnSpc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sp>
        <p:nvSpPr>
          <p:cNvPr id="5" name="Gewitterblitz 4"/>
          <p:cNvSpPr/>
          <p:nvPr/>
        </p:nvSpPr>
        <p:spPr bwMode="auto">
          <a:xfrm>
            <a:off x="452406" y="1340768"/>
            <a:ext cx="1908306" cy="4298032"/>
          </a:xfrm>
          <a:prstGeom prst="lightningBolt">
            <a:avLst/>
          </a:prstGeom>
          <a:solidFill>
            <a:srgbClr val="C7842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Myriad Pr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Arial" pitchFamily="34" charset="0"/>
                <a:cs typeface="Arial" pitchFamily="34" charset="0"/>
              </a:rPr>
              <a:t>Overview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>
                <a:latin typeface="Arial" pitchFamily="34" charset="0"/>
                <a:cs typeface="Arial" pitchFamily="34" charset="0"/>
              </a:rPr>
              <a:pPr>
                <a:defRPr/>
              </a:pPr>
              <a:t>7</a:t>
            </a:fld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200472" y="3035424"/>
            <a:ext cx="7311578" cy="609600"/>
          </a:xfrm>
          <a:prstGeom prst="rect">
            <a:avLst/>
          </a:prstGeom>
          <a:solidFill>
            <a:srgbClr val="C7842B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416496" y="13716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Actors in research and practice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Challenges of collaboration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Role of research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Solution: Useful research for practitioners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Research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play</a:t>
            </a:r>
            <a:r>
              <a:rPr lang="de-DE" dirty="0" smtClean="0"/>
              <a:t> a vital </a:t>
            </a:r>
            <a:r>
              <a:rPr lang="de-DE" dirty="0" err="1" smtClean="0"/>
              <a:t>role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companies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0E2F0-F529-4389-BB11-A90851809F96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sp>
        <p:nvSpPr>
          <p:cNvPr id="6" name="Pfeil nach rechts 5"/>
          <p:cNvSpPr/>
          <p:nvPr/>
        </p:nvSpPr>
        <p:spPr bwMode="auto">
          <a:xfrm>
            <a:off x="452406" y="990600"/>
            <a:ext cx="8533042" cy="1646312"/>
          </a:xfrm>
          <a:prstGeom prst="rightArrow">
            <a:avLst/>
          </a:prstGeom>
          <a:noFill/>
          <a:ln w="38100" cap="flat" cmpd="sng" algn="ctr">
            <a:solidFill>
              <a:srgbClr val="B344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GB" dirty="0" smtClean="0"/>
              <a:t>Put topics on the agenda of companies, the public and governments</a:t>
            </a:r>
          </a:p>
          <a:p>
            <a:pPr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GB" dirty="0" smtClean="0"/>
              <a:t>Learn from best practice </a:t>
            </a: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yriad Pro" charset="0"/>
              </a:rPr>
              <a:t> </a:t>
            </a:r>
          </a:p>
          <a:p>
            <a:pPr marR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GB" dirty="0" smtClean="0"/>
              <a:t>Enable students to familiarize with companies and practice 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yriad Pro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452406" y="2852936"/>
            <a:ext cx="2340354" cy="338554"/>
          </a:xfrm>
          <a:prstGeom prst="rect">
            <a:avLst/>
          </a:prstGeom>
          <a:solidFill>
            <a:srgbClr val="B3442F"/>
          </a:solidFill>
          <a:ln w="38100" cap="flat" cmpd="sng" algn="ctr">
            <a:solidFill>
              <a:srgbClr val="B344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Myriad Pro" charset="0"/>
              </a:rPr>
              <a:t>Start-up phase</a:t>
            </a:r>
            <a:r>
              <a:rPr lang="en-GB" b="1" smtClean="0">
                <a:solidFill>
                  <a:schemeClr val="bg1"/>
                </a:solidFill>
              </a:rPr>
              <a:t>		</a:t>
            </a:r>
            <a:endParaRPr kumimoji="0" lang="en-GB" sz="1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Myriad Pro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452406" y="3191490"/>
            <a:ext cx="2340354" cy="2829798"/>
          </a:xfrm>
          <a:prstGeom prst="rect">
            <a:avLst/>
          </a:prstGeom>
          <a:noFill/>
          <a:ln w="38100" cap="flat" cmpd="sng" algn="ctr">
            <a:solidFill>
              <a:srgbClr val="B344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3188710" y="2852936"/>
            <a:ext cx="2340354" cy="338554"/>
          </a:xfrm>
          <a:prstGeom prst="rect">
            <a:avLst/>
          </a:prstGeom>
          <a:solidFill>
            <a:srgbClr val="B3442F"/>
          </a:solidFill>
          <a:ln w="38100" cap="flat" cmpd="sng" algn="ctr">
            <a:solidFill>
              <a:srgbClr val="B344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Myriad Pro" charset="0"/>
              </a:rPr>
              <a:t>Implementation phase</a:t>
            </a:r>
          </a:p>
        </p:txBody>
      </p:sp>
      <p:sp>
        <p:nvSpPr>
          <p:cNvPr id="11" name="Rechteck 10"/>
          <p:cNvSpPr/>
          <p:nvPr/>
        </p:nvSpPr>
        <p:spPr bwMode="auto">
          <a:xfrm>
            <a:off x="3188710" y="3191490"/>
            <a:ext cx="2340354" cy="2829798"/>
          </a:xfrm>
          <a:prstGeom prst="rect">
            <a:avLst/>
          </a:prstGeom>
          <a:noFill/>
          <a:ln w="38100" cap="flat" cmpd="sng" algn="ctr">
            <a:solidFill>
              <a:srgbClr val="B344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5925014" y="2852936"/>
            <a:ext cx="2340354" cy="338554"/>
          </a:xfrm>
          <a:prstGeom prst="rect">
            <a:avLst/>
          </a:prstGeom>
          <a:solidFill>
            <a:srgbClr val="B3442F"/>
          </a:solidFill>
          <a:ln w="38100" cap="flat" cmpd="sng" algn="ctr">
            <a:solidFill>
              <a:srgbClr val="B344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Myriad Pro" charset="0"/>
              </a:rPr>
              <a:t>Scale up phase</a:t>
            </a:r>
          </a:p>
        </p:txBody>
      </p:sp>
      <p:sp>
        <p:nvSpPr>
          <p:cNvPr id="13" name="Rechteck 12"/>
          <p:cNvSpPr/>
          <p:nvPr/>
        </p:nvSpPr>
        <p:spPr bwMode="auto">
          <a:xfrm>
            <a:off x="5925014" y="3191490"/>
            <a:ext cx="2340354" cy="2829798"/>
          </a:xfrm>
          <a:prstGeom prst="rect">
            <a:avLst/>
          </a:prstGeom>
          <a:noFill/>
          <a:ln w="38100" cap="flat" cmpd="sng" algn="ctr">
            <a:solidFill>
              <a:srgbClr val="B3442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yriad Pro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52406" y="990600"/>
            <a:ext cx="2196338" cy="350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In general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6033120" y="3356992"/>
            <a:ext cx="2088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80975">
              <a:buFont typeface="Arial" pitchFamily="34" charset="0"/>
              <a:buChar char="•"/>
            </a:pPr>
            <a:r>
              <a:rPr lang="en-GB" dirty="0" smtClean="0"/>
              <a:t>Help to measure results and provide evidence e.g. for </a:t>
            </a:r>
            <a:r>
              <a:rPr lang="en-GB" dirty="0" smtClean="0"/>
              <a:t>investors</a:t>
            </a:r>
          </a:p>
          <a:p>
            <a:pPr marL="180975" lvl="0" indent="-180975">
              <a:buFont typeface="Arial" pitchFamily="34" charset="0"/>
              <a:buChar char="•"/>
            </a:pPr>
            <a:endParaRPr lang="de-DE" dirty="0" smtClean="0"/>
          </a:p>
          <a:p>
            <a:pPr marL="180975" indent="-180975">
              <a:buFont typeface="Arial" pitchFamily="34" charset="0"/>
              <a:buChar char="•"/>
            </a:pPr>
            <a:r>
              <a:rPr lang="en-GB" dirty="0" smtClean="0"/>
              <a:t>Discover opportunities and risks in new markets</a:t>
            </a:r>
            <a:endParaRPr lang="en-GB" dirty="0" smtClean="0"/>
          </a:p>
        </p:txBody>
      </p:sp>
      <p:sp>
        <p:nvSpPr>
          <p:cNvPr id="16" name="Textfeld 15"/>
          <p:cNvSpPr txBox="1"/>
          <p:nvPr/>
        </p:nvSpPr>
        <p:spPr>
          <a:xfrm>
            <a:off x="3296816" y="3359894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0" indent="-180975">
              <a:buFont typeface="Arial" pitchFamily="34" charset="0"/>
              <a:buChar char="•"/>
            </a:pPr>
            <a:r>
              <a:rPr lang="en-GB" dirty="0" smtClean="0"/>
              <a:t>Track operations, show success and failures and work on improving the business and products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560512" y="3356992"/>
            <a:ext cx="208823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itchFamily="34" charset="0"/>
              <a:buChar char="•"/>
            </a:pPr>
            <a:r>
              <a:rPr lang="en-GB" dirty="0" smtClean="0"/>
              <a:t>Develop out of the box solutions</a:t>
            </a:r>
          </a:p>
          <a:p>
            <a:pPr marL="180975" indent="-180975">
              <a:buFont typeface="Arial" pitchFamily="34" charset="0"/>
              <a:buChar char="•"/>
            </a:pPr>
            <a:endParaRPr lang="en-GB" dirty="0" smtClean="0"/>
          </a:p>
          <a:p>
            <a:pPr marL="180975" lvl="0" indent="-180975">
              <a:buFont typeface="Arial" pitchFamily="34" charset="0"/>
              <a:buChar char="•"/>
            </a:pPr>
            <a:r>
              <a:rPr lang="en-GB" dirty="0" smtClean="0"/>
              <a:t>Provide models that help </a:t>
            </a:r>
            <a:r>
              <a:rPr lang="en-GB" dirty="0" smtClean="0"/>
              <a:t>to think </a:t>
            </a:r>
            <a:r>
              <a:rPr lang="en-GB" dirty="0" smtClean="0"/>
              <a:t>about business model </a:t>
            </a:r>
            <a:r>
              <a:rPr lang="en-GB" dirty="0" smtClean="0"/>
              <a:t>design</a:t>
            </a:r>
          </a:p>
          <a:p>
            <a:pPr marL="180975" lvl="0" indent="-180975">
              <a:buFont typeface="Arial" pitchFamily="34" charset="0"/>
              <a:buChar char="•"/>
            </a:pPr>
            <a:endParaRPr lang="de-DE" dirty="0" smtClean="0"/>
          </a:p>
          <a:p>
            <a:pPr marL="180975" lvl="0" indent="-180975">
              <a:buFont typeface="Arial" pitchFamily="34" charset="0"/>
              <a:buChar char="•"/>
            </a:pPr>
            <a:r>
              <a:rPr lang="en-GB" dirty="0" smtClean="0"/>
              <a:t>Provide market </a:t>
            </a:r>
            <a:r>
              <a:rPr lang="en-GB" dirty="0" smtClean="0"/>
              <a:t>data</a:t>
            </a:r>
            <a:endParaRPr lang="de-DE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e Präsentation">
  <a:themeElements>
    <a:clrScheme name="Leere Prä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  <a:latin typeface="Myriad Pr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Myriad Pro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Microsoft Office PowerPoint</Application>
  <PresentationFormat>A4-Papier (210x297 mm)</PresentationFormat>
  <Paragraphs>216</Paragraphs>
  <Slides>32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3" baseType="lpstr">
      <vt:lpstr>Leere Präsentation</vt:lpstr>
      <vt:lpstr>Folie 0</vt:lpstr>
      <vt:lpstr>Overview</vt:lpstr>
      <vt:lpstr>Endeva works in research and implementation</vt:lpstr>
      <vt:lpstr>Overview</vt:lpstr>
      <vt:lpstr>Academia and companies seem to be worlds apart</vt:lpstr>
      <vt:lpstr>Overview</vt:lpstr>
      <vt:lpstr>Challenges of co-operations are cumbersome </vt:lpstr>
      <vt:lpstr>Overview</vt:lpstr>
      <vt:lpstr>Research can play a vital role for companies</vt:lpstr>
      <vt:lpstr>Overview</vt:lpstr>
      <vt:lpstr>Collaboration on many levels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Designing an inclusive business model</vt:lpstr>
      <vt:lpstr>Folie 19</vt:lpstr>
      <vt:lpstr>Solutions for energy at the BoP</vt:lpstr>
      <vt:lpstr>Gathering information from more than 30 experts…</vt:lpstr>
      <vt:lpstr>… and 11 villages plus the slums of Tana</vt:lpstr>
      <vt:lpstr>Using interactive methods</vt:lpstr>
      <vt:lpstr>Modular approach – differentiate target group!</vt:lpstr>
      <vt:lpstr>Kiosk design</vt:lpstr>
      <vt:lpstr>Constraints for Companies</vt:lpstr>
      <vt:lpstr>Adapt product and processes</vt:lpstr>
      <vt:lpstr>Invest in removing market constraints</vt:lpstr>
      <vt:lpstr>Leverage the strength of the poor</vt:lpstr>
      <vt:lpstr>Combine resources and capabilities with others</vt:lpstr>
      <vt:lpstr>Engage in policy dialogue with government</vt:lpstr>
    </vt:vector>
  </TitlesOfParts>
  <Company>Livraria Escolar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Jakob Apfelboeck</dc:creator>
  <cp:lastModifiedBy>user</cp:lastModifiedBy>
  <cp:revision>2520</cp:revision>
  <cp:lastPrinted>2011-03-25T18:07:10Z</cp:lastPrinted>
  <dcterms:created xsi:type="dcterms:W3CDTF">2010-12-07T13:07:37Z</dcterms:created>
  <dcterms:modified xsi:type="dcterms:W3CDTF">2013-02-27T08:21:37Z</dcterms:modified>
</cp:coreProperties>
</file>